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27" r:id="rId5"/>
    <p:sldId id="258" r:id="rId6"/>
    <p:sldId id="335" r:id="rId7"/>
    <p:sldId id="326" r:id="rId8"/>
    <p:sldId id="340" r:id="rId9"/>
    <p:sldId id="328" r:id="rId10"/>
    <p:sldId id="339" r:id="rId11"/>
    <p:sldId id="329" r:id="rId12"/>
    <p:sldId id="330" r:id="rId13"/>
    <p:sldId id="336" r:id="rId14"/>
    <p:sldId id="338" r:id="rId15"/>
    <p:sldId id="33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C7EBA-F17A-4FB2-88F0-FCAB8594F6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ECE284-8D21-4FE5-86FF-BCCE9BFE4C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7E738B-C27E-4E31-ADC2-273A6B242B5B}"/>
              </a:ext>
            </a:extLst>
          </p:cNvPr>
          <p:cNvSpPr>
            <a:spLocks noGrp="1"/>
          </p:cNvSpPr>
          <p:nvPr>
            <p:ph type="dt" sz="half" idx="10"/>
          </p:nvPr>
        </p:nvSpPr>
        <p:spPr/>
        <p:txBody>
          <a:bodyPr/>
          <a:lstStyle/>
          <a:p>
            <a:fld id="{DD03A746-9ED8-4F6A-8551-F4F25F4E1776}" type="datetimeFigureOut">
              <a:rPr lang="en-GB" smtClean="0"/>
              <a:t>08/10/2022</a:t>
            </a:fld>
            <a:endParaRPr lang="en-GB"/>
          </a:p>
        </p:txBody>
      </p:sp>
      <p:sp>
        <p:nvSpPr>
          <p:cNvPr id="5" name="Footer Placeholder 4">
            <a:extLst>
              <a:ext uri="{FF2B5EF4-FFF2-40B4-BE49-F238E27FC236}">
                <a16:creationId xmlns:a16="http://schemas.microsoft.com/office/drawing/2014/main" id="{ECEE6A7A-1B38-4C94-BBBB-197D5C775C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3998FD-4824-4B37-895B-5BC44AE7AE61}"/>
              </a:ext>
            </a:extLst>
          </p:cNvPr>
          <p:cNvSpPr>
            <a:spLocks noGrp="1"/>
          </p:cNvSpPr>
          <p:nvPr>
            <p:ph type="sldNum" sz="quarter" idx="12"/>
          </p:nvPr>
        </p:nvSpPr>
        <p:spPr/>
        <p:txBody>
          <a:bodyPr/>
          <a:lstStyle/>
          <a:p>
            <a:fld id="{C623B775-3287-4A86-8F46-27AC6BDEB801}" type="slidenum">
              <a:rPr lang="en-GB" smtClean="0"/>
              <a:t>‹#›</a:t>
            </a:fld>
            <a:endParaRPr lang="en-GB"/>
          </a:p>
        </p:txBody>
      </p:sp>
    </p:spTree>
    <p:extLst>
      <p:ext uri="{BB962C8B-B14F-4D97-AF65-F5344CB8AC3E}">
        <p14:creationId xmlns:p14="http://schemas.microsoft.com/office/powerpoint/2010/main" val="329382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C057-5EAA-4602-8330-ADA1DB87C0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30E55F-B5D5-4E17-8B46-536D23EA59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08BE4C-2E76-4AA0-B89D-14B03CBAC919}"/>
              </a:ext>
            </a:extLst>
          </p:cNvPr>
          <p:cNvSpPr>
            <a:spLocks noGrp="1"/>
          </p:cNvSpPr>
          <p:nvPr>
            <p:ph type="dt" sz="half" idx="10"/>
          </p:nvPr>
        </p:nvSpPr>
        <p:spPr/>
        <p:txBody>
          <a:bodyPr/>
          <a:lstStyle/>
          <a:p>
            <a:fld id="{DD03A746-9ED8-4F6A-8551-F4F25F4E1776}" type="datetimeFigureOut">
              <a:rPr lang="en-GB" smtClean="0"/>
              <a:t>08/10/2022</a:t>
            </a:fld>
            <a:endParaRPr lang="en-GB"/>
          </a:p>
        </p:txBody>
      </p:sp>
      <p:sp>
        <p:nvSpPr>
          <p:cNvPr id="5" name="Footer Placeholder 4">
            <a:extLst>
              <a:ext uri="{FF2B5EF4-FFF2-40B4-BE49-F238E27FC236}">
                <a16:creationId xmlns:a16="http://schemas.microsoft.com/office/drawing/2014/main" id="{EA86EBDE-7456-45EE-B0B8-169E65BBBD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EA8453-E526-4286-90D1-F9BFD405FEAC}"/>
              </a:ext>
            </a:extLst>
          </p:cNvPr>
          <p:cNvSpPr>
            <a:spLocks noGrp="1"/>
          </p:cNvSpPr>
          <p:nvPr>
            <p:ph type="sldNum" sz="quarter" idx="12"/>
          </p:nvPr>
        </p:nvSpPr>
        <p:spPr/>
        <p:txBody>
          <a:bodyPr/>
          <a:lstStyle/>
          <a:p>
            <a:fld id="{C623B775-3287-4A86-8F46-27AC6BDEB801}" type="slidenum">
              <a:rPr lang="en-GB" smtClean="0"/>
              <a:t>‹#›</a:t>
            </a:fld>
            <a:endParaRPr lang="en-GB"/>
          </a:p>
        </p:txBody>
      </p:sp>
    </p:spTree>
    <p:extLst>
      <p:ext uri="{BB962C8B-B14F-4D97-AF65-F5344CB8AC3E}">
        <p14:creationId xmlns:p14="http://schemas.microsoft.com/office/powerpoint/2010/main" val="1122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643478-F99E-4600-994E-779DCE1642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BBBB8B-53C4-4F90-8727-F6AA7B3863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9CD8-2726-49BF-AC32-604C65D569B2}"/>
              </a:ext>
            </a:extLst>
          </p:cNvPr>
          <p:cNvSpPr>
            <a:spLocks noGrp="1"/>
          </p:cNvSpPr>
          <p:nvPr>
            <p:ph type="dt" sz="half" idx="10"/>
          </p:nvPr>
        </p:nvSpPr>
        <p:spPr/>
        <p:txBody>
          <a:bodyPr/>
          <a:lstStyle/>
          <a:p>
            <a:fld id="{DD03A746-9ED8-4F6A-8551-F4F25F4E1776}" type="datetimeFigureOut">
              <a:rPr lang="en-GB" smtClean="0"/>
              <a:t>08/10/2022</a:t>
            </a:fld>
            <a:endParaRPr lang="en-GB"/>
          </a:p>
        </p:txBody>
      </p:sp>
      <p:sp>
        <p:nvSpPr>
          <p:cNvPr id="5" name="Footer Placeholder 4">
            <a:extLst>
              <a:ext uri="{FF2B5EF4-FFF2-40B4-BE49-F238E27FC236}">
                <a16:creationId xmlns:a16="http://schemas.microsoft.com/office/drawing/2014/main" id="{EBB0AE3C-973E-468A-8FDE-080AF31B7C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B1260D-B5BF-4247-8EBE-1FE6A8F161E1}"/>
              </a:ext>
            </a:extLst>
          </p:cNvPr>
          <p:cNvSpPr>
            <a:spLocks noGrp="1"/>
          </p:cNvSpPr>
          <p:nvPr>
            <p:ph type="sldNum" sz="quarter" idx="12"/>
          </p:nvPr>
        </p:nvSpPr>
        <p:spPr/>
        <p:txBody>
          <a:bodyPr/>
          <a:lstStyle/>
          <a:p>
            <a:fld id="{C623B775-3287-4A86-8F46-27AC6BDEB801}" type="slidenum">
              <a:rPr lang="en-GB" smtClean="0"/>
              <a:t>‹#›</a:t>
            </a:fld>
            <a:endParaRPr lang="en-GB"/>
          </a:p>
        </p:txBody>
      </p:sp>
    </p:spTree>
    <p:extLst>
      <p:ext uri="{BB962C8B-B14F-4D97-AF65-F5344CB8AC3E}">
        <p14:creationId xmlns:p14="http://schemas.microsoft.com/office/powerpoint/2010/main" val="51008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D2E8-3588-4B13-B4D2-606B07C5F6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D2EFB3-31C9-42B4-9EB5-2490B35E72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F16BFF-89CC-41E1-AD5C-4A72636F20F5}"/>
              </a:ext>
            </a:extLst>
          </p:cNvPr>
          <p:cNvSpPr>
            <a:spLocks noGrp="1"/>
          </p:cNvSpPr>
          <p:nvPr>
            <p:ph type="dt" sz="half" idx="10"/>
          </p:nvPr>
        </p:nvSpPr>
        <p:spPr/>
        <p:txBody>
          <a:bodyPr/>
          <a:lstStyle/>
          <a:p>
            <a:fld id="{DD03A746-9ED8-4F6A-8551-F4F25F4E1776}" type="datetimeFigureOut">
              <a:rPr lang="en-GB" smtClean="0"/>
              <a:t>08/10/2022</a:t>
            </a:fld>
            <a:endParaRPr lang="en-GB"/>
          </a:p>
        </p:txBody>
      </p:sp>
      <p:sp>
        <p:nvSpPr>
          <p:cNvPr id="5" name="Footer Placeholder 4">
            <a:extLst>
              <a:ext uri="{FF2B5EF4-FFF2-40B4-BE49-F238E27FC236}">
                <a16:creationId xmlns:a16="http://schemas.microsoft.com/office/drawing/2014/main" id="{2634EC44-4107-4429-BFBE-57B6D07560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11B653-A608-4DC7-B358-CE1FF03A7C53}"/>
              </a:ext>
            </a:extLst>
          </p:cNvPr>
          <p:cNvSpPr>
            <a:spLocks noGrp="1"/>
          </p:cNvSpPr>
          <p:nvPr>
            <p:ph type="sldNum" sz="quarter" idx="12"/>
          </p:nvPr>
        </p:nvSpPr>
        <p:spPr/>
        <p:txBody>
          <a:bodyPr/>
          <a:lstStyle/>
          <a:p>
            <a:fld id="{C623B775-3287-4A86-8F46-27AC6BDEB801}" type="slidenum">
              <a:rPr lang="en-GB" smtClean="0"/>
              <a:t>‹#›</a:t>
            </a:fld>
            <a:endParaRPr lang="en-GB"/>
          </a:p>
        </p:txBody>
      </p:sp>
    </p:spTree>
    <p:extLst>
      <p:ext uri="{BB962C8B-B14F-4D97-AF65-F5344CB8AC3E}">
        <p14:creationId xmlns:p14="http://schemas.microsoft.com/office/powerpoint/2010/main" val="236475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AF2F-85E1-4029-923D-CE3FDE9B17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D93F33-45C7-4AEC-8B41-BA5A37156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70F4D3-F259-49E5-8F37-36C9A101A63E}"/>
              </a:ext>
            </a:extLst>
          </p:cNvPr>
          <p:cNvSpPr>
            <a:spLocks noGrp="1"/>
          </p:cNvSpPr>
          <p:nvPr>
            <p:ph type="dt" sz="half" idx="10"/>
          </p:nvPr>
        </p:nvSpPr>
        <p:spPr/>
        <p:txBody>
          <a:bodyPr/>
          <a:lstStyle/>
          <a:p>
            <a:fld id="{DD03A746-9ED8-4F6A-8551-F4F25F4E1776}" type="datetimeFigureOut">
              <a:rPr lang="en-GB" smtClean="0"/>
              <a:t>08/10/2022</a:t>
            </a:fld>
            <a:endParaRPr lang="en-GB"/>
          </a:p>
        </p:txBody>
      </p:sp>
      <p:sp>
        <p:nvSpPr>
          <p:cNvPr id="5" name="Footer Placeholder 4">
            <a:extLst>
              <a:ext uri="{FF2B5EF4-FFF2-40B4-BE49-F238E27FC236}">
                <a16:creationId xmlns:a16="http://schemas.microsoft.com/office/drawing/2014/main" id="{CE21904E-5BAB-480E-B051-50EAF1A582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693696-8572-4342-A237-BB3C92A3390A}"/>
              </a:ext>
            </a:extLst>
          </p:cNvPr>
          <p:cNvSpPr>
            <a:spLocks noGrp="1"/>
          </p:cNvSpPr>
          <p:nvPr>
            <p:ph type="sldNum" sz="quarter" idx="12"/>
          </p:nvPr>
        </p:nvSpPr>
        <p:spPr/>
        <p:txBody>
          <a:bodyPr/>
          <a:lstStyle/>
          <a:p>
            <a:fld id="{C623B775-3287-4A86-8F46-27AC6BDEB801}" type="slidenum">
              <a:rPr lang="en-GB" smtClean="0"/>
              <a:t>‹#›</a:t>
            </a:fld>
            <a:endParaRPr lang="en-GB"/>
          </a:p>
        </p:txBody>
      </p:sp>
    </p:spTree>
    <p:extLst>
      <p:ext uri="{BB962C8B-B14F-4D97-AF65-F5344CB8AC3E}">
        <p14:creationId xmlns:p14="http://schemas.microsoft.com/office/powerpoint/2010/main" val="45152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E364-070B-46F5-BD69-E7787D06D4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86496E-79C0-4230-8CB4-3FA77586E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310597-E287-4944-9DE8-A191A1BDBD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9207D2-B9D8-4212-BB36-D67D16B0BB96}"/>
              </a:ext>
            </a:extLst>
          </p:cNvPr>
          <p:cNvSpPr>
            <a:spLocks noGrp="1"/>
          </p:cNvSpPr>
          <p:nvPr>
            <p:ph type="dt" sz="half" idx="10"/>
          </p:nvPr>
        </p:nvSpPr>
        <p:spPr/>
        <p:txBody>
          <a:bodyPr/>
          <a:lstStyle/>
          <a:p>
            <a:fld id="{DD03A746-9ED8-4F6A-8551-F4F25F4E1776}" type="datetimeFigureOut">
              <a:rPr lang="en-GB" smtClean="0"/>
              <a:t>08/10/2022</a:t>
            </a:fld>
            <a:endParaRPr lang="en-GB"/>
          </a:p>
        </p:txBody>
      </p:sp>
      <p:sp>
        <p:nvSpPr>
          <p:cNvPr id="6" name="Footer Placeholder 5">
            <a:extLst>
              <a:ext uri="{FF2B5EF4-FFF2-40B4-BE49-F238E27FC236}">
                <a16:creationId xmlns:a16="http://schemas.microsoft.com/office/drawing/2014/main" id="{237310BA-FE97-424A-98F8-5CC35493D5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220F2D-FCF6-4CD1-B5AD-C1E094EB6577}"/>
              </a:ext>
            </a:extLst>
          </p:cNvPr>
          <p:cNvSpPr>
            <a:spLocks noGrp="1"/>
          </p:cNvSpPr>
          <p:nvPr>
            <p:ph type="sldNum" sz="quarter" idx="12"/>
          </p:nvPr>
        </p:nvSpPr>
        <p:spPr/>
        <p:txBody>
          <a:bodyPr/>
          <a:lstStyle/>
          <a:p>
            <a:fld id="{C623B775-3287-4A86-8F46-27AC6BDEB801}" type="slidenum">
              <a:rPr lang="en-GB" smtClean="0"/>
              <a:t>‹#›</a:t>
            </a:fld>
            <a:endParaRPr lang="en-GB"/>
          </a:p>
        </p:txBody>
      </p:sp>
    </p:spTree>
    <p:extLst>
      <p:ext uri="{BB962C8B-B14F-4D97-AF65-F5344CB8AC3E}">
        <p14:creationId xmlns:p14="http://schemas.microsoft.com/office/powerpoint/2010/main" val="110512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145E8-0453-4827-918F-34E7FB0290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C5685B-F4F2-42E7-BC66-D8928A110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175E06-7887-4E09-A20B-6A802F177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B90D3D-24C2-47F6-BBEB-2639FB525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EB8BE1-67FA-4E55-83C0-1784EDDB1B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B0EC25-F139-4A9F-90E8-8CCE07139E4C}"/>
              </a:ext>
            </a:extLst>
          </p:cNvPr>
          <p:cNvSpPr>
            <a:spLocks noGrp="1"/>
          </p:cNvSpPr>
          <p:nvPr>
            <p:ph type="dt" sz="half" idx="10"/>
          </p:nvPr>
        </p:nvSpPr>
        <p:spPr/>
        <p:txBody>
          <a:bodyPr/>
          <a:lstStyle/>
          <a:p>
            <a:fld id="{DD03A746-9ED8-4F6A-8551-F4F25F4E1776}" type="datetimeFigureOut">
              <a:rPr lang="en-GB" smtClean="0"/>
              <a:t>08/10/2022</a:t>
            </a:fld>
            <a:endParaRPr lang="en-GB"/>
          </a:p>
        </p:txBody>
      </p:sp>
      <p:sp>
        <p:nvSpPr>
          <p:cNvPr id="8" name="Footer Placeholder 7">
            <a:extLst>
              <a:ext uri="{FF2B5EF4-FFF2-40B4-BE49-F238E27FC236}">
                <a16:creationId xmlns:a16="http://schemas.microsoft.com/office/drawing/2014/main" id="{B3932B2A-2708-4311-9DDC-5CADD79AA6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3F2F26-A2E7-4AAC-877A-9D172A9D548A}"/>
              </a:ext>
            </a:extLst>
          </p:cNvPr>
          <p:cNvSpPr>
            <a:spLocks noGrp="1"/>
          </p:cNvSpPr>
          <p:nvPr>
            <p:ph type="sldNum" sz="quarter" idx="12"/>
          </p:nvPr>
        </p:nvSpPr>
        <p:spPr/>
        <p:txBody>
          <a:bodyPr/>
          <a:lstStyle/>
          <a:p>
            <a:fld id="{C623B775-3287-4A86-8F46-27AC6BDEB801}" type="slidenum">
              <a:rPr lang="en-GB" smtClean="0"/>
              <a:t>‹#›</a:t>
            </a:fld>
            <a:endParaRPr lang="en-GB"/>
          </a:p>
        </p:txBody>
      </p:sp>
    </p:spTree>
    <p:extLst>
      <p:ext uri="{BB962C8B-B14F-4D97-AF65-F5344CB8AC3E}">
        <p14:creationId xmlns:p14="http://schemas.microsoft.com/office/powerpoint/2010/main" val="303752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CBD8-72CC-40C4-980E-962665A7A0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C2ED79-5FE1-4624-BFF9-2B7B9B635AAD}"/>
              </a:ext>
            </a:extLst>
          </p:cNvPr>
          <p:cNvSpPr>
            <a:spLocks noGrp="1"/>
          </p:cNvSpPr>
          <p:nvPr>
            <p:ph type="dt" sz="half" idx="10"/>
          </p:nvPr>
        </p:nvSpPr>
        <p:spPr/>
        <p:txBody>
          <a:bodyPr/>
          <a:lstStyle/>
          <a:p>
            <a:fld id="{DD03A746-9ED8-4F6A-8551-F4F25F4E1776}" type="datetimeFigureOut">
              <a:rPr lang="en-GB" smtClean="0"/>
              <a:t>08/10/2022</a:t>
            </a:fld>
            <a:endParaRPr lang="en-GB"/>
          </a:p>
        </p:txBody>
      </p:sp>
      <p:sp>
        <p:nvSpPr>
          <p:cNvPr id="4" name="Footer Placeholder 3">
            <a:extLst>
              <a:ext uri="{FF2B5EF4-FFF2-40B4-BE49-F238E27FC236}">
                <a16:creationId xmlns:a16="http://schemas.microsoft.com/office/drawing/2014/main" id="{60F1C5FD-17CB-4365-B851-7E13E40967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810797-995B-427E-96E0-31FBDD6D5135}"/>
              </a:ext>
            </a:extLst>
          </p:cNvPr>
          <p:cNvSpPr>
            <a:spLocks noGrp="1"/>
          </p:cNvSpPr>
          <p:nvPr>
            <p:ph type="sldNum" sz="quarter" idx="12"/>
          </p:nvPr>
        </p:nvSpPr>
        <p:spPr/>
        <p:txBody>
          <a:bodyPr/>
          <a:lstStyle/>
          <a:p>
            <a:fld id="{C623B775-3287-4A86-8F46-27AC6BDEB801}" type="slidenum">
              <a:rPr lang="en-GB" smtClean="0"/>
              <a:t>‹#›</a:t>
            </a:fld>
            <a:endParaRPr lang="en-GB"/>
          </a:p>
        </p:txBody>
      </p:sp>
    </p:spTree>
    <p:extLst>
      <p:ext uri="{BB962C8B-B14F-4D97-AF65-F5344CB8AC3E}">
        <p14:creationId xmlns:p14="http://schemas.microsoft.com/office/powerpoint/2010/main" val="211299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2BF3F7-A4C6-4129-BB57-A098F1559856}"/>
              </a:ext>
            </a:extLst>
          </p:cNvPr>
          <p:cNvSpPr>
            <a:spLocks noGrp="1"/>
          </p:cNvSpPr>
          <p:nvPr>
            <p:ph type="dt" sz="half" idx="10"/>
          </p:nvPr>
        </p:nvSpPr>
        <p:spPr/>
        <p:txBody>
          <a:bodyPr/>
          <a:lstStyle/>
          <a:p>
            <a:fld id="{DD03A746-9ED8-4F6A-8551-F4F25F4E1776}" type="datetimeFigureOut">
              <a:rPr lang="en-GB" smtClean="0"/>
              <a:t>08/10/2022</a:t>
            </a:fld>
            <a:endParaRPr lang="en-GB"/>
          </a:p>
        </p:txBody>
      </p:sp>
      <p:sp>
        <p:nvSpPr>
          <p:cNvPr id="3" name="Footer Placeholder 2">
            <a:extLst>
              <a:ext uri="{FF2B5EF4-FFF2-40B4-BE49-F238E27FC236}">
                <a16:creationId xmlns:a16="http://schemas.microsoft.com/office/drawing/2014/main" id="{DF2AA1B9-FB2B-4BFF-9962-E7CE021B17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983C38-BF63-445F-B412-AEFECFE5A43B}"/>
              </a:ext>
            </a:extLst>
          </p:cNvPr>
          <p:cNvSpPr>
            <a:spLocks noGrp="1"/>
          </p:cNvSpPr>
          <p:nvPr>
            <p:ph type="sldNum" sz="quarter" idx="12"/>
          </p:nvPr>
        </p:nvSpPr>
        <p:spPr/>
        <p:txBody>
          <a:bodyPr/>
          <a:lstStyle/>
          <a:p>
            <a:fld id="{C623B775-3287-4A86-8F46-27AC6BDEB801}" type="slidenum">
              <a:rPr lang="en-GB" smtClean="0"/>
              <a:t>‹#›</a:t>
            </a:fld>
            <a:endParaRPr lang="en-GB"/>
          </a:p>
        </p:txBody>
      </p:sp>
    </p:spTree>
    <p:extLst>
      <p:ext uri="{BB962C8B-B14F-4D97-AF65-F5344CB8AC3E}">
        <p14:creationId xmlns:p14="http://schemas.microsoft.com/office/powerpoint/2010/main" val="98528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1E53-FCFB-4F8D-9E96-ED2511393E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0362E2-9D95-48DA-8A39-F3683B5F9E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302FFB-B2B6-49CE-A4F6-F207B0523C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C871A3-E217-4488-8D6D-305E96E2E2C1}"/>
              </a:ext>
            </a:extLst>
          </p:cNvPr>
          <p:cNvSpPr>
            <a:spLocks noGrp="1"/>
          </p:cNvSpPr>
          <p:nvPr>
            <p:ph type="dt" sz="half" idx="10"/>
          </p:nvPr>
        </p:nvSpPr>
        <p:spPr/>
        <p:txBody>
          <a:bodyPr/>
          <a:lstStyle/>
          <a:p>
            <a:fld id="{DD03A746-9ED8-4F6A-8551-F4F25F4E1776}" type="datetimeFigureOut">
              <a:rPr lang="en-GB" smtClean="0"/>
              <a:t>08/10/2022</a:t>
            </a:fld>
            <a:endParaRPr lang="en-GB"/>
          </a:p>
        </p:txBody>
      </p:sp>
      <p:sp>
        <p:nvSpPr>
          <p:cNvPr id="6" name="Footer Placeholder 5">
            <a:extLst>
              <a:ext uri="{FF2B5EF4-FFF2-40B4-BE49-F238E27FC236}">
                <a16:creationId xmlns:a16="http://schemas.microsoft.com/office/drawing/2014/main" id="{C1A6531D-451F-4906-8482-EA524340DD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E6B0AE-67A2-4135-BA6C-0E58487AEB96}"/>
              </a:ext>
            </a:extLst>
          </p:cNvPr>
          <p:cNvSpPr>
            <a:spLocks noGrp="1"/>
          </p:cNvSpPr>
          <p:nvPr>
            <p:ph type="sldNum" sz="quarter" idx="12"/>
          </p:nvPr>
        </p:nvSpPr>
        <p:spPr/>
        <p:txBody>
          <a:bodyPr/>
          <a:lstStyle/>
          <a:p>
            <a:fld id="{C623B775-3287-4A86-8F46-27AC6BDEB801}" type="slidenum">
              <a:rPr lang="en-GB" smtClean="0"/>
              <a:t>‹#›</a:t>
            </a:fld>
            <a:endParaRPr lang="en-GB"/>
          </a:p>
        </p:txBody>
      </p:sp>
    </p:spTree>
    <p:extLst>
      <p:ext uri="{BB962C8B-B14F-4D97-AF65-F5344CB8AC3E}">
        <p14:creationId xmlns:p14="http://schemas.microsoft.com/office/powerpoint/2010/main" val="347832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A063-6A7C-4A29-9723-0343F268E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7E6342-7214-4DC6-8263-E6F5017533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7B4081-B948-48A5-BC3E-758E2F84C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FF5666-5514-4FF0-B223-B213636A1DA1}"/>
              </a:ext>
            </a:extLst>
          </p:cNvPr>
          <p:cNvSpPr>
            <a:spLocks noGrp="1"/>
          </p:cNvSpPr>
          <p:nvPr>
            <p:ph type="dt" sz="half" idx="10"/>
          </p:nvPr>
        </p:nvSpPr>
        <p:spPr/>
        <p:txBody>
          <a:bodyPr/>
          <a:lstStyle/>
          <a:p>
            <a:fld id="{DD03A746-9ED8-4F6A-8551-F4F25F4E1776}" type="datetimeFigureOut">
              <a:rPr lang="en-GB" smtClean="0"/>
              <a:t>08/10/2022</a:t>
            </a:fld>
            <a:endParaRPr lang="en-GB"/>
          </a:p>
        </p:txBody>
      </p:sp>
      <p:sp>
        <p:nvSpPr>
          <p:cNvPr id="6" name="Footer Placeholder 5">
            <a:extLst>
              <a:ext uri="{FF2B5EF4-FFF2-40B4-BE49-F238E27FC236}">
                <a16:creationId xmlns:a16="http://schemas.microsoft.com/office/drawing/2014/main" id="{4C5F7D89-FA0F-4388-AD92-247D785EB1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CBC5FD-F3D3-4E7E-B81C-CF003E97BDD2}"/>
              </a:ext>
            </a:extLst>
          </p:cNvPr>
          <p:cNvSpPr>
            <a:spLocks noGrp="1"/>
          </p:cNvSpPr>
          <p:nvPr>
            <p:ph type="sldNum" sz="quarter" idx="12"/>
          </p:nvPr>
        </p:nvSpPr>
        <p:spPr/>
        <p:txBody>
          <a:bodyPr/>
          <a:lstStyle/>
          <a:p>
            <a:fld id="{C623B775-3287-4A86-8F46-27AC6BDEB801}" type="slidenum">
              <a:rPr lang="en-GB" smtClean="0"/>
              <a:t>‹#›</a:t>
            </a:fld>
            <a:endParaRPr lang="en-GB"/>
          </a:p>
        </p:txBody>
      </p:sp>
    </p:spTree>
    <p:extLst>
      <p:ext uri="{BB962C8B-B14F-4D97-AF65-F5344CB8AC3E}">
        <p14:creationId xmlns:p14="http://schemas.microsoft.com/office/powerpoint/2010/main" val="292543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6FEA6-3C7D-4FAF-A84C-15C1194836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7336DE-7086-4AE6-9F07-3EEBA1A3D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2D84A2-5F0B-4C30-8054-F369B9FEB7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3A746-9ED8-4F6A-8551-F4F25F4E1776}" type="datetimeFigureOut">
              <a:rPr lang="en-GB" smtClean="0"/>
              <a:t>08/10/2022</a:t>
            </a:fld>
            <a:endParaRPr lang="en-GB"/>
          </a:p>
        </p:txBody>
      </p:sp>
      <p:sp>
        <p:nvSpPr>
          <p:cNvPr id="5" name="Footer Placeholder 4">
            <a:extLst>
              <a:ext uri="{FF2B5EF4-FFF2-40B4-BE49-F238E27FC236}">
                <a16:creationId xmlns:a16="http://schemas.microsoft.com/office/drawing/2014/main" id="{D18CB2D0-05D5-4E84-9BD6-BDA331F659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9F9A5B-22DF-4E8B-A1CF-263153FE0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3B775-3287-4A86-8F46-27AC6BDEB801}" type="slidenum">
              <a:rPr lang="en-GB" smtClean="0"/>
              <a:t>‹#›</a:t>
            </a:fld>
            <a:endParaRPr lang="en-GB"/>
          </a:p>
        </p:txBody>
      </p:sp>
    </p:spTree>
    <p:extLst>
      <p:ext uri="{BB962C8B-B14F-4D97-AF65-F5344CB8AC3E}">
        <p14:creationId xmlns:p14="http://schemas.microsoft.com/office/powerpoint/2010/main" val="3031954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542" y="78134"/>
            <a:ext cx="550249" cy="626094"/>
          </a:xfrm>
          <a:prstGeom prst="rect">
            <a:avLst/>
          </a:prstGeom>
        </p:spPr>
      </p:pic>
      <p:sp>
        <p:nvSpPr>
          <p:cNvPr id="8" name="Rectangle 7"/>
          <p:cNvSpPr/>
          <p:nvPr/>
        </p:nvSpPr>
        <p:spPr>
          <a:xfrm>
            <a:off x="717791" y="304118"/>
            <a:ext cx="5182130" cy="400110"/>
          </a:xfrm>
          <a:prstGeom prst="rect">
            <a:avLst/>
          </a:prstGeom>
        </p:spPr>
        <p:txBody>
          <a:bodyPr wrap="square">
            <a:spAutoFit/>
          </a:bodyPr>
          <a:lstStyle/>
          <a:p>
            <a:r>
              <a:rPr lang="en-US" sz="2000">
                <a:solidFill>
                  <a:srgbClr val="BC8F09"/>
                </a:solidFill>
                <a:latin typeface="Minion Pro Cond" panose="02040706060201020203" pitchFamily="18" charset="0"/>
                <a:ea typeface="Minion Pro Cond" panose="02040706060201020203" pitchFamily="18" charset="0"/>
                <a:cs typeface="Minion Pro Cond" panose="02040706060201020203" pitchFamily="18" charset="0"/>
              </a:rPr>
              <a:t>Southend High School for Girls</a:t>
            </a:r>
            <a:endParaRPr lang="en-GB" sz="2000"/>
          </a:p>
        </p:txBody>
      </p:sp>
      <p:cxnSp>
        <p:nvCxnSpPr>
          <p:cNvPr id="13" name="Straight Connector 12"/>
          <p:cNvCxnSpPr/>
          <p:nvPr/>
        </p:nvCxnSpPr>
        <p:spPr>
          <a:xfrm flipV="1">
            <a:off x="167542" y="732803"/>
            <a:ext cx="11681558" cy="17866"/>
          </a:xfrm>
          <a:prstGeom prst="line">
            <a:avLst/>
          </a:prstGeom>
          <a:ln>
            <a:solidFill>
              <a:srgbClr val="007360"/>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0" y="6488668"/>
            <a:ext cx="12192000" cy="369332"/>
          </a:xfrm>
          <a:prstGeom prst="rect">
            <a:avLst/>
          </a:prstGeom>
          <a:solidFill>
            <a:srgbClr val="007360"/>
          </a:solidFill>
        </p:spPr>
        <p:txBody>
          <a:bodyPr wrap="square" rtlCol="0">
            <a:spAutoFit/>
          </a:bodyPr>
          <a:lstStyle/>
          <a:p>
            <a:pPr algn="ctr"/>
            <a:r>
              <a:rPr lang="en-GB">
                <a:solidFill>
                  <a:schemeClr val="bg1"/>
                </a:solidFill>
              </a:rPr>
              <a:t>Safe			Happy			Successful</a:t>
            </a:r>
            <a:endParaRPr lang="en-GB" sz="1400">
              <a:solidFill>
                <a:schemeClr val="bg1"/>
              </a:solidFill>
            </a:endParaRPr>
          </a:p>
        </p:txBody>
      </p:sp>
      <p:sp>
        <p:nvSpPr>
          <p:cNvPr id="5" name="Title 4">
            <a:extLst>
              <a:ext uri="{FF2B5EF4-FFF2-40B4-BE49-F238E27FC236}">
                <a16:creationId xmlns:a16="http://schemas.microsoft.com/office/drawing/2014/main" id="{DEB4E3C2-25C9-4083-8DDE-68018C29D325}"/>
              </a:ext>
            </a:extLst>
          </p:cNvPr>
          <p:cNvSpPr>
            <a:spLocks noGrp="1"/>
          </p:cNvSpPr>
          <p:nvPr>
            <p:ph type="title"/>
          </p:nvPr>
        </p:nvSpPr>
        <p:spPr/>
        <p:txBody>
          <a:bodyPr>
            <a:normAutofit fontScale="90000"/>
          </a:bodyPr>
          <a:lstStyle/>
          <a:p>
            <a:br>
              <a:rPr lang="en-GB" sz="5400" dirty="0"/>
            </a:br>
            <a:endParaRPr lang="en-GB" sz="5400" dirty="0"/>
          </a:p>
        </p:txBody>
      </p:sp>
      <p:sp>
        <p:nvSpPr>
          <p:cNvPr id="3" name="Content Placeholder 2">
            <a:extLst>
              <a:ext uri="{FF2B5EF4-FFF2-40B4-BE49-F238E27FC236}">
                <a16:creationId xmlns:a16="http://schemas.microsoft.com/office/drawing/2014/main" id="{9165B8E5-123E-4821-8459-98A5735A3679}"/>
              </a:ext>
            </a:extLst>
          </p:cNvPr>
          <p:cNvSpPr>
            <a:spLocks noGrp="1"/>
          </p:cNvSpPr>
          <p:nvPr>
            <p:ph idx="1"/>
          </p:nvPr>
        </p:nvSpPr>
        <p:spPr>
          <a:xfrm>
            <a:off x="427512" y="704228"/>
            <a:ext cx="11421588" cy="2178356"/>
          </a:xfrm>
        </p:spPr>
        <p:txBody>
          <a:bodyPr>
            <a:noAutofit/>
          </a:bodyPr>
          <a:lstStyle/>
          <a:p>
            <a:pPr marL="0" indent="0">
              <a:lnSpc>
                <a:spcPct val="120000"/>
              </a:lnSpc>
              <a:buNone/>
            </a:pPr>
            <a:r>
              <a:rPr lang="en-GB" sz="3200" dirty="0">
                <a:solidFill>
                  <a:srgbClr val="000000"/>
                </a:solidFill>
                <a:latin typeface="Arial" panose="020B0604020202020204" pitchFamily="34" charset="0"/>
                <a:cs typeface="Arial" panose="020B0604020202020204" pitchFamily="34" charset="0"/>
              </a:rPr>
              <a:t>A quick activity: word association</a:t>
            </a:r>
          </a:p>
          <a:p>
            <a:pPr marL="0" indent="0">
              <a:lnSpc>
                <a:spcPct val="120000"/>
              </a:lnSpc>
              <a:buNone/>
            </a:pPr>
            <a:r>
              <a:rPr lang="en-GB" sz="3200" dirty="0">
                <a:solidFill>
                  <a:srgbClr val="000000"/>
                </a:solidFill>
                <a:latin typeface="Arial" panose="020B0604020202020204" pitchFamily="34" charset="0"/>
                <a:cs typeface="Arial" panose="020B0604020202020204" pitchFamily="34" charset="0"/>
              </a:rPr>
              <a:t>Using the QR code below, please share which words you associate with the term mental health.  </a:t>
            </a:r>
          </a:p>
          <a:p>
            <a:pPr marL="0" indent="0">
              <a:lnSpc>
                <a:spcPct val="120000"/>
              </a:lnSpc>
              <a:buNone/>
            </a:pPr>
            <a:endParaRPr lang="en-GB" sz="3200" dirty="0">
              <a:solidFill>
                <a:srgbClr val="000000"/>
              </a:solidFill>
              <a:latin typeface="Arial" panose="020B0604020202020204" pitchFamily="34" charset="0"/>
              <a:cs typeface="Arial" panose="020B0604020202020204" pitchFamily="34" charset="0"/>
            </a:endParaRPr>
          </a:p>
          <a:p>
            <a:pPr marL="0" indent="0">
              <a:lnSpc>
                <a:spcPct val="120000"/>
              </a:lnSpc>
              <a:buNone/>
            </a:pPr>
            <a:endParaRPr lang="en-GB" sz="3200" dirty="0">
              <a:solidFill>
                <a:srgbClr val="000000"/>
              </a:solidFill>
              <a:latin typeface="Arial" panose="020B0604020202020204" pitchFamily="34" charset="0"/>
              <a:cs typeface="Arial" panose="020B0604020202020204" pitchFamily="34" charset="0"/>
            </a:endParaRPr>
          </a:p>
          <a:p>
            <a:pPr marL="0" indent="0">
              <a:lnSpc>
                <a:spcPct val="120000"/>
              </a:lnSpc>
              <a:buNone/>
            </a:pPr>
            <a:endParaRPr lang="en-GB" sz="3200" b="1" dirty="0">
              <a:solidFill>
                <a:srgbClr val="000000"/>
              </a:solidFill>
              <a:latin typeface="Montserrat" panose="00000500000000000000" pitchFamily="2" charset="0"/>
            </a:endParaRPr>
          </a:p>
          <a:p>
            <a:pPr marL="0" indent="0">
              <a:lnSpc>
                <a:spcPct val="120000"/>
              </a:lnSpc>
              <a:buNone/>
            </a:pPr>
            <a:r>
              <a:rPr lang="en-GB" sz="3200" b="0" i="0" dirty="0">
                <a:solidFill>
                  <a:srgbClr val="000000"/>
                </a:solidFill>
                <a:effectLst/>
                <a:latin typeface="Raleway" pitchFamily="2" charset="0"/>
              </a:rPr>
              <a:t> </a:t>
            </a:r>
          </a:p>
          <a:p>
            <a:pPr>
              <a:lnSpc>
                <a:spcPct val="120000"/>
              </a:lnSpc>
            </a:pPr>
            <a:endParaRPr lang="en-GB" sz="3200" dirty="0"/>
          </a:p>
        </p:txBody>
      </p:sp>
      <p:pic>
        <p:nvPicPr>
          <p:cNvPr id="2" name="Picture 1">
            <a:extLst>
              <a:ext uri="{FF2B5EF4-FFF2-40B4-BE49-F238E27FC236}">
                <a16:creationId xmlns:a16="http://schemas.microsoft.com/office/drawing/2014/main" id="{DB10F8E8-DB6D-B769-EAEC-9CCFCE5B463A}"/>
              </a:ext>
            </a:extLst>
          </p:cNvPr>
          <p:cNvPicPr>
            <a:picLocks noChangeAspect="1"/>
          </p:cNvPicPr>
          <p:nvPr/>
        </p:nvPicPr>
        <p:blipFill>
          <a:blip r:embed="rId3"/>
          <a:stretch>
            <a:fillRect/>
          </a:stretch>
        </p:blipFill>
        <p:spPr>
          <a:xfrm>
            <a:off x="7643973" y="2017762"/>
            <a:ext cx="3915310" cy="3915310"/>
          </a:xfrm>
          <a:prstGeom prst="rect">
            <a:avLst/>
          </a:prstGeom>
        </p:spPr>
      </p:pic>
    </p:spTree>
    <p:extLst>
      <p:ext uri="{BB962C8B-B14F-4D97-AF65-F5344CB8AC3E}">
        <p14:creationId xmlns:p14="http://schemas.microsoft.com/office/powerpoint/2010/main" val="2815662560"/>
      </p:ext>
    </p:extLst>
  </p:cSld>
  <p:clrMapOvr>
    <a:masterClrMapping/>
  </p:clrMapOvr>
  <mc:AlternateContent xmlns:mc="http://schemas.openxmlformats.org/markup-compatibility/2006" xmlns:p14="http://schemas.microsoft.com/office/powerpoint/2010/main">
    <mc:Choice Requires="p14">
      <p:transition spd="slow" p14:dur="2000" advTm="499052"/>
    </mc:Choice>
    <mc:Fallback xmlns="">
      <p:transition spd="slow" advTm="4990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542" y="78134"/>
            <a:ext cx="550249" cy="626094"/>
          </a:xfrm>
          <a:prstGeom prst="rect">
            <a:avLst/>
          </a:prstGeom>
        </p:spPr>
      </p:pic>
      <p:sp>
        <p:nvSpPr>
          <p:cNvPr id="8" name="Rectangle 7"/>
          <p:cNvSpPr/>
          <p:nvPr/>
        </p:nvSpPr>
        <p:spPr>
          <a:xfrm>
            <a:off x="717791" y="304118"/>
            <a:ext cx="518213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BC8F09"/>
                </a:solidFill>
                <a:effectLst/>
                <a:uLnTx/>
                <a:uFillTx/>
                <a:latin typeface="Minion Pro Cond" panose="02040706060201020203" pitchFamily="18" charset="0"/>
                <a:ea typeface="Minion Pro Cond" panose="02040706060201020203" pitchFamily="18" charset="0"/>
                <a:cs typeface="Minion Pro Cond" panose="02040706060201020203" pitchFamily="18" charset="0"/>
              </a:rPr>
              <a:t>Southend High School for Girls</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3" name="Straight Connector 12"/>
          <p:cNvCxnSpPr/>
          <p:nvPr/>
        </p:nvCxnSpPr>
        <p:spPr>
          <a:xfrm flipV="1">
            <a:off x="167542" y="732803"/>
            <a:ext cx="11681558" cy="17866"/>
          </a:xfrm>
          <a:prstGeom prst="line">
            <a:avLst/>
          </a:prstGeom>
          <a:ln>
            <a:solidFill>
              <a:srgbClr val="007360"/>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0" y="6488668"/>
            <a:ext cx="12192000" cy="369332"/>
          </a:xfrm>
          <a:prstGeom prst="rect">
            <a:avLst/>
          </a:prstGeom>
          <a:solidFill>
            <a:srgbClr val="0073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Safe			Happy			Successful</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DEB4E3C2-25C9-4083-8DDE-68018C29D325}"/>
              </a:ext>
            </a:extLst>
          </p:cNvPr>
          <p:cNvSpPr>
            <a:spLocks noGrp="1"/>
          </p:cNvSpPr>
          <p:nvPr>
            <p:ph type="title"/>
          </p:nvPr>
        </p:nvSpPr>
        <p:spPr/>
        <p:txBody>
          <a:bodyPr>
            <a:normAutofit fontScale="90000"/>
          </a:bodyPr>
          <a:lstStyle/>
          <a:p>
            <a:br>
              <a:rPr lang="en-GB" sz="5400" dirty="0"/>
            </a:br>
            <a:endParaRPr lang="en-GB" sz="5400" dirty="0"/>
          </a:p>
        </p:txBody>
      </p:sp>
      <p:sp>
        <p:nvSpPr>
          <p:cNvPr id="3" name="Content Placeholder 2">
            <a:extLst>
              <a:ext uri="{FF2B5EF4-FFF2-40B4-BE49-F238E27FC236}">
                <a16:creationId xmlns:a16="http://schemas.microsoft.com/office/drawing/2014/main" id="{4B05B42B-1012-4A11-B45A-78CBEE7C616D}"/>
              </a:ext>
            </a:extLst>
          </p:cNvPr>
          <p:cNvSpPr>
            <a:spLocks noGrp="1"/>
          </p:cNvSpPr>
          <p:nvPr>
            <p:ph idx="1"/>
          </p:nvPr>
        </p:nvSpPr>
        <p:spPr>
          <a:xfrm>
            <a:off x="0" y="1027906"/>
            <a:ext cx="12024458" cy="4351338"/>
          </a:xfrm>
        </p:spPr>
        <p:txBody>
          <a:bodyPr>
            <a:noAutofit/>
          </a:bodyPr>
          <a:lstStyle/>
          <a:p>
            <a:pPr marL="0" indent="0">
              <a:buNone/>
            </a:pPr>
            <a:endParaRPr lang="en-GB" b="1" i="0" dirty="0">
              <a:solidFill>
                <a:srgbClr val="000000"/>
              </a:solidFill>
              <a:effectLst/>
              <a:latin typeface="Montserrat" panose="00000500000000000000" pitchFamily="2" charset="0"/>
            </a:endParaRPr>
          </a:p>
          <a:p>
            <a:endParaRPr lang="en-GB" dirty="0"/>
          </a:p>
        </p:txBody>
      </p:sp>
      <p:pic>
        <p:nvPicPr>
          <p:cNvPr id="2" name="Picture 1">
            <a:extLst>
              <a:ext uri="{FF2B5EF4-FFF2-40B4-BE49-F238E27FC236}">
                <a16:creationId xmlns:a16="http://schemas.microsoft.com/office/drawing/2014/main" id="{2D3A8AB4-E92E-A314-3A4D-24910B82C19D}"/>
              </a:ext>
            </a:extLst>
          </p:cNvPr>
          <p:cNvPicPr>
            <a:picLocks noChangeAspect="1"/>
          </p:cNvPicPr>
          <p:nvPr/>
        </p:nvPicPr>
        <p:blipFill>
          <a:blip r:embed="rId3"/>
          <a:stretch>
            <a:fillRect/>
          </a:stretch>
        </p:blipFill>
        <p:spPr>
          <a:xfrm>
            <a:off x="717791" y="930212"/>
            <a:ext cx="10756418" cy="4010025"/>
          </a:xfrm>
          <a:prstGeom prst="rect">
            <a:avLst/>
          </a:prstGeom>
        </p:spPr>
      </p:pic>
      <p:pic>
        <p:nvPicPr>
          <p:cNvPr id="4" name="Picture 3">
            <a:extLst>
              <a:ext uri="{FF2B5EF4-FFF2-40B4-BE49-F238E27FC236}">
                <a16:creationId xmlns:a16="http://schemas.microsoft.com/office/drawing/2014/main" id="{0AAEE916-44C1-C94B-1A7C-581AD7D92B4D}"/>
              </a:ext>
            </a:extLst>
          </p:cNvPr>
          <p:cNvPicPr>
            <a:picLocks noChangeAspect="1"/>
          </p:cNvPicPr>
          <p:nvPr/>
        </p:nvPicPr>
        <p:blipFill>
          <a:blip r:embed="rId4"/>
          <a:stretch>
            <a:fillRect/>
          </a:stretch>
        </p:blipFill>
        <p:spPr>
          <a:xfrm>
            <a:off x="1555222" y="2014366"/>
            <a:ext cx="8515054" cy="4118190"/>
          </a:xfrm>
          <a:prstGeom prst="rect">
            <a:avLst/>
          </a:prstGeom>
        </p:spPr>
      </p:pic>
      <p:cxnSp>
        <p:nvCxnSpPr>
          <p:cNvPr id="9" name="Straight Connector 8">
            <a:extLst>
              <a:ext uri="{FF2B5EF4-FFF2-40B4-BE49-F238E27FC236}">
                <a16:creationId xmlns:a16="http://schemas.microsoft.com/office/drawing/2014/main" id="{5121A85D-761B-BE43-F22E-1887DA678913}"/>
              </a:ext>
            </a:extLst>
          </p:cNvPr>
          <p:cNvCxnSpPr/>
          <p:nvPr/>
        </p:nvCxnSpPr>
        <p:spPr>
          <a:xfrm>
            <a:off x="3170712" y="5726672"/>
            <a:ext cx="6531429"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44639941"/>
      </p:ext>
    </p:extLst>
  </p:cSld>
  <p:clrMapOvr>
    <a:masterClrMapping/>
  </p:clrMapOvr>
  <mc:AlternateContent xmlns:mc="http://schemas.openxmlformats.org/markup-compatibility/2006" xmlns:p14="http://schemas.microsoft.com/office/powerpoint/2010/main">
    <mc:Choice Requires="p14">
      <p:transition spd="slow" p14:dur="2000" advTm="499052"/>
    </mc:Choice>
    <mc:Fallback xmlns="">
      <p:transition spd="slow" advTm="4990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542" y="78134"/>
            <a:ext cx="550249" cy="626094"/>
          </a:xfrm>
          <a:prstGeom prst="rect">
            <a:avLst/>
          </a:prstGeom>
        </p:spPr>
      </p:pic>
      <p:sp>
        <p:nvSpPr>
          <p:cNvPr id="8" name="Rectangle 7"/>
          <p:cNvSpPr/>
          <p:nvPr/>
        </p:nvSpPr>
        <p:spPr>
          <a:xfrm>
            <a:off x="717791" y="304118"/>
            <a:ext cx="518213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BC8F09"/>
                </a:solidFill>
                <a:effectLst/>
                <a:uLnTx/>
                <a:uFillTx/>
                <a:latin typeface="Minion Pro Cond" panose="02040706060201020203" pitchFamily="18" charset="0"/>
                <a:ea typeface="Minion Pro Cond" panose="02040706060201020203" pitchFamily="18" charset="0"/>
                <a:cs typeface="Minion Pro Cond" panose="02040706060201020203" pitchFamily="18" charset="0"/>
              </a:rPr>
              <a:t>Southend High School for Girls</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3" name="Straight Connector 12"/>
          <p:cNvCxnSpPr/>
          <p:nvPr/>
        </p:nvCxnSpPr>
        <p:spPr>
          <a:xfrm flipV="1">
            <a:off x="167542" y="732803"/>
            <a:ext cx="11681558" cy="17866"/>
          </a:xfrm>
          <a:prstGeom prst="line">
            <a:avLst/>
          </a:prstGeom>
          <a:ln>
            <a:solidFill>
              <a:srgbClr val="007360"/>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0" y="6488668"/>
            <a:ext cx="12192000" cy="369332"/>
          </a:xfrm>
          <a:prstGeom prst="rect">
            <a:avLst/>
          </a:prstGeom>
          <a:solidFill>
            <a:srgbClr val="0073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Safe			Happy			Successful</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DEB4E3C2-25C9-4083-8DDE-68018C29D325}"/>
              </a:ext>
            </a:extLst>
          </p:cNvPr>
          <p:cNvSpPr>
            <a:spLocks noGrp="1"/>
          </p:cNvSpPr>
          <p:nvPr>
            <p:ph type="title"/>
          </p:nvPr>
        </p:nvSpPr>
        <p:spPr/>
        <p:txBody>
          <a:bodyPr>
            <a:normAutofit fontScale="90000"/>
          </a:bodyPr>
          <a:lstStyle/>
          <a:p>
            <a:br>
              <a:rPr lang="en-GB" sz="5400" dirty="0"/>
            </a:br>
            <a:endParaRPr lang="en-GB" sz="5400" dirty="0"/>
          </a:p>
        </p:txBody>
      </p:sp>
      <p:sp>
        <p:nvSpPr>
          <p:cNvPr id="3" name="Content Placeholder 2">
            <a:extLst>
              <a:ext uri="{FF2B5EF4-FFF2-40B4-BE49-F238E27FC236}">
                <a16:creationId xmlns:a16="http://schemas.microsoft.com/office/drawing/2014/main" id="{4B05B42B-1012-4A11-B45A-78CBEE7C616D}"/>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ADB400CA-E949-0B09-7270-A554B412F398}"/>
              </a:ext>
            </a:extLst>
          </p:cNvPr>
          <p:cNvPicPr>
            <a:picLocks noChangeAspect="1"/>
          </p:cNvPicPr>
          <p:nvPr/>
        </p:nvPicPr>
        <p:blipFill>
          <a:blip r:embed="rId3"/>
          <a:stretch>
            <a:fillRect/>
          </a:stretch>
        </p:blipFill>
        <p:spPr>
          <a:xfrm>
            <a:off x="761183" y="78134"/>
            <a:ext cx="10713026" cy="6392668"/>
          </a:xfrm>
          <a:prstGeom prst="rect">
            <a:avLst/>
          </a:prstGeom>
        </p:spPr>
      </p:pic>
    </p:spTree>
    <p:extLst>
      <p:ext uri="{BB962C8B-B14F-4D97-AF65-F5344CB8AC3E}">
        <p14:creationId xmlns:p14="http://schemas.microsoft.com/office/powerpoint/2010/main" val="896933713"/>
      </p:ext>
    </p:extLst>
  </p:cSld>
  <p:clrMapOvr>
    <a:masterClrMapping/>
  </p:clrMapOvr>
  <mc:AlternateContent xmlns:mc="http://schemas.openxmlformats.org/markup-compatibility/2006" xmlns:p14="http://schemas.microsoft.com/office/powerpoint/2010/main">
    <mc:Choice Requires="p14">
      <p:transition spd="slow" p14:dur="2000" advTm="499052"/>
    </mc:Choice>
    <mc:Fallback xmlns="">
      <p:transition spd="slow" advTm="49905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542" y="78134"/>
            <a:ext cx="550249" cy="626094"/>
          </a:xfrm>
          <a:prstGeom prst="rect">
            <a:avLst/>
          </a:prstGeom>
        </p:spPr>
      </p:pic>
      <p:sp>
        <p:nvSpPr>
          <p:cNvPr id="8" name="Rectangle 7"/>
          <p:cNvSpPr/>
          <p:nvPr/>
        </p:nvSpPr>
        <p:spPr>
          <a:xfrm>
            <a:off x="717791" y="304118"/>
            <a:ext cx="518213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BC8F09"/>
                </a:solidFill>
                <a:effectLst/>
                <a:uLnTx/>
                <a:uFillTx/>
                <a:latin typeface="Minion Pro Cond" panose="02040706060201020203" pitchFamily="18" charset="0"/>
                <a:ea typeface="Minion Pro Cond" panose="02040706060201020203" pitchFamily="18" charset="0"/>
                <a:cs typeface="Minion Pro Cond" panose="02040706060201020203" pitchFamily="18" charset="0"/>
              </a:rPr>
              <a:t>Southend High School for Girls</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3" name="Straight Connector 12"/>
          <p:cNvCxnSpPr/>
          <p:nvPr/>
        </p:nvCxnSpPr>
        <p:spPr>
          <a:xfrm flipV="1">
            <a:off x="167542" y="732803"/>
            <a:ext cx="11681558" cy="17866"/>
          </a:xfrm>
          <a:prstGeom prst="line">
            <a:avLst/>
          </a:prstGeom>
          <a:ln>
            <a:solidFill>
              <a:srgbClr val="007360"/>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0" y="6488668"/>
            <a:ext cx="12192000" cy="369332"/>
          </a:xfrm>
          <a:prstGeom prst="rect">
            <a:avLst/>
          </a:prstGeom>
          <a:solidFill>
            <a:srgbClr val="0073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Safe			Happy			Successful</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DEB4E3C2-25C9-4083-8DDE-68018C29D325}"/>
              </a:ext>
            </a:extLst>
          </p:cNvPr>
          <p:cNvSpPr>
            <a:spLocks noGrp="1"/>
          </p:cNvSpPr>
          <p:nvPr>
            <p:ph type="title"/>
          </p:nvPr>
        </p:nvSpPr>
        <p:spPr/>
        <p:txBody>
          <a:bodyPr>
            <a:normAutofit fontScale="90000"/>
          </a:bodyPr>
          <a:lstStyle/>
          <a:p>
            <a:br>
              <a:rPr lang="en-GB" sz="5400" dirty="0"/>
            </a:br>
            <a:endParaRPr lang="en-GB" sz="5400" dirty="0"/>
          </a:p>
        </p:txBody>
      </p:sp>
      <p:sp>
        <p:nvSpPr>
          <p:cNvPr id="3" name="Content Placeholder 2">
            <a:extLst>
              <a:ext uri="{FF2B5EF4-FFF2-40B4-BE49-F238E27FC236}">
                <a16:creationId xmlns:a16="http://schemas.microsoft.com/office/drawing/2014/main" id="{4B05B42B-1012-4A11-B45A-78CBEE7C616D}"/>
              </a:ext>
            </a:extLst>
          </p:cNvPr>
          <p:cNvSpPr>
            <a:spLocks noGrp="1"/>
          </p:cNvSpPr>
          <p:nvPr>
            <p:ph idx="1"/>
          </p:nvPr>
        </p:nvSpPr>
        <p:spPr>
          <a:xfrm>
            <a:off x="349321" y="797110"/>
            <a:ext cx="11499779" cy="5437435"/>
          </a:xfrm>
        </p:spPr>
        <p:txBody>
          <a:bodyPr>
            <a:normAutofit fontScale="77500" lnSpcReduction="20000"/>
          </a:bodyPr>
          <a:lstStyle/>
          <a:p>
            <a:pPr marL="0" indent="0">
              <a:lnSpc>
                <a:spcPct val="120000"/>
              </a:lnSpc>
              <a:buNone/>
            </a:pPr>
            <a:r>
              <a:rPr lang="en-GB" b="1" u="sng" dirty="0">
                <a:solidFill>
                  <a:schemeClr val="accent6">
                    <a:lumMod val="75000"/>
                  </a:schemeClr>
                </a:solidFill>
              </a:rPr>
              <a:t>Key messages:</a:t>
            </a:r>
          </a:p>
          <a:p>
            <a:pPr marL="0" indent="0">
              <a:lnSpc>
                <a:spcPct val="120000"/>
              </a:lnSpc>
              <a:buNone/>
            </a:pPr>
            <a:r>
              <a:rPr lang="en-GB" dirty="0"/>
              <a:t>Research shows that looking after ourselves can prevent developing mental distress.</a:t>
            </a:r>
          </a:p>
          <a:p>
            <a:pPr marL="0" indent="0">
              <a:lnSpc>
                <a:spcPct val="120000"/>
              </a:lnSpc>
              <a:buNone/>
            </a:pPr>
            <a:r>
              <a:rPr lang="en-GB" dirty="0"/>
              <a:t>Be kind to yourself and to others.</a:t>
            </a:r>
          </a:p>
          <a:p>
            <a:pPr marL="0" indent="0">
              <a:lnSpc>
                <a:spcPct val="120000"/>
              </a:lnSpc>
              <a:buNone/>
            </a:pPr>
            <a:r>
              <a:rPr lang="en-GB" dirty="0"/>
              <a:t>You are not alone – we all are responsible for our health but we can help each other too. </a:t>
            </a:r>
          </a:p>
          <a:p>
            <a:pPr marL="0" indent="0">
              <a:lnSpc>
                <a:spcPct val="120000"/>
              </a:lnSpc>
              <a:buNone/>
            </a:pPr>
            <a:r>
              <a:rPr lang="en-GB" dirty="0"/>
              <a:t>Remember the continuum. “This too shall pass”. </a:t>
            </a:r>
          </a:p>
          <a:p>
            <a:pPr marL="0" indent="0">
              <a:lnSpc>
                <a:spcPct val="120000"/>
              </a:lnSpc>
              <a:buNone/>
            </a:pPr>
            <a:r>
              <a:rPr lang="en-GB" dirty="0"/>
              <a:t>Learn to let go! Forget about the things which are outside of your circle of control.</a:t>
            </a:r>
          </a:p>
          <a:p>
            <a:pPr marL="0" indent="0">
              <a:lnSpc>
                <a:spcPct val="120000"/>
              </a:lnSpc>
              <a:buNone/>
            </a:pPr>
            <a:r>
              <a:rPr lang="en-GB" b="1" u="sng" dirty="0">
                <a:solidFill>
                  <a:schemeClr val="accent6">
                    <a:lumMod val="75000"/>
                  </a:schemeClr>
                </a:solidFill>
              </a:rPr>
              <a:t>In school support: </a:t>
            </a:r>
          </a:p>
          <a:p>
            <a:pPr marL="0" indent="0">
              <a:lnSpc>
                <a:spcPct val="120000"/>
              </a:lnSpc>
              <a:buNone/>
            </a:pPr>
            <a:r>
              <a:rPr lang="en-GB" dirty="0"/>
              <a:t>Resources (I will send you a toolkit now), useful numbers, the school </a:t>
            </a:r>
            <a:r>
              <a:rPr lang="en-GB" dirty="0" err="1"/>
              <a:t>padlets</a:t>
            </a:r>
            <a:r>
              <a:rPr lang="en-GB" dirty="0"/>
              <a:t> (I will send link out again today), 5 ways to well-being, healthy living/ self care campaigns…</a:t>
            </a:r>
          </a:p>
          <a:p>
            <a:pPr marL="0" indent="0">
              <a:lnSpc>
                <a:spcPct val="120000"/>
              </a:lnSpc>
              <a:buNone/>
            </a:pPr>
            <a:r>
              <a:rPr lang="en-GB" dirty="0"/>
              <a:t>Yourself, your friends and colleagues, peer support (mental health first aiders), your tutors or line managers, the safeguarding lead, your PSOs and Heads of years, the school nurse, referral to Mrs Dexter, referrals to MHST, support from the </a:t>
            </a:r>
            <a:r>
              <a:rPr lang="en-GB" dirty="0" err="1"/>
              <a:t>SENDco</a:t>
            </a:r>
            <a:r>
              <a:rPr lang="en-GB" dirty="0"/>
              <a:t> and Miss Marcel.   </a:t>
            </a:r>
          </a:p>
        </p:txBody>
      </p:sp>
    </p:spTree>
    <p:extLst>
      <p:ext uri="{BB962C8B-B14F-4D97-AF65-F5344CB8AC3E}">
        <p14:creationId xmlns:p14="http://schemas.microsoft.com/office/powerpoint/2010/main" val="249056772"/>
      </p:ext>
    </p:extLst>
  </p:cSld>
  <p:clrMapOvr>
    <a:masterClrMapping/>
  </p:clrMapOvr>
  <mc:AlternateContent xmlns:mc="http://schemas.openxmlformats.org/markup-compatibility/2006" xmlns:p14="http://schemas.microsoft.com/office/powerpoint/2010/main">
    <mc:Choice Requires="p14">
      <p:transition spd="slow" p14:dur="2000" advTm="499052"/>
    </mc:Choice>
    <mc:Fallback xmlns="">
      <p:transition spd="slow" advTm="49905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146648" y="138023"/>
            <a:ext cx="11904453" cy="6564559"/>
            <a:chOff x="-6002" y="2074"/>
            <a:chExt cx="9825" cy="9659"/>
          </a:xfrm>
        </p:grpSpPr>
        <p:grpSp>
          <p:nvGrpSpPr>
            <p:cNvPr id="6" name="Group 5"/>
            <p:cNvGrpSpPr>
              <a:grpSpLocks/>
            </p:cNvGrpSpPr>
            <p:nvPr/>
          </p:nvGrpSpPr>
          <p:grpSpPr bwMode="auto">
            <a:xfrm>
              <a:off x="-6002" y="2074"/>
              <a:ext cx="9825" cy="9659"/>
              <a:chOff x="-6002" y="2074"/>
              <a:chExt cx="9825" cy="9659"/>
            </a:xfrm>
          </p:grpSpPr>
          <p:sp>
            <p:nvSpPr>
              <p:cNvPr id="9" name="Freeform 8"/>
              <p:cNvSpPr>
                <a:spLocks/>
              </p:cNvSpPr>
              <p:nvPr/>
            </p:nvSpPr>
            <p:spPr bwMode="auto">
              <a:xfrm>
                <a:off x="-6002" y="2074"/>
                <a:ext cx="9825" cy="9659"/>
              </a:xfrm>
              <a:custGeom>
                <a:avLst/>
                <a:gdLst>
                  <a:gd name="T0" fmla="+- 0 9435 316"/>
                  <a:gd name="T1" fmla="*/ T0 w 9118"/>
                  <a:gd name="T2" fmla="+- 0 335 335"/>
                  <a:gd name="T3" fmla="*/ 335 h 13002"/>
                  <a:gd name="T4" fmla="+- 0 316 316"/>
                  <a:gd name="T5" fmla="*/ T4 w 9118"/>
                  <a:gd name="T6" fmla="+- 0 335 335"/>
                  <a:gd name="T7" fmla="*/ 335 h 13002"/>
                  <a:gd name="T8" fmla="+- 0 316 316"/>
                  <a:gd name="T9" fmla="*/ T8 w 9118"/>
                  <a:gd name="T10" fmla="+- 0 13337 335"/>
                  <a:gd name="T11" fmla="*/ 13337 h 13002"/>
                  <a:gd name="T12" fmla="+- 0 9435 316"/>
                  <a:gd name="T13" fmla="*/ T12 w 9118"/>
                  <a:gd name="T14" fmla="+- 0 13337 335"/>
                  <a:gd name="T15" fmla="*/ 13337 h 13002"/>
                  <a:gd name="T16" fmla="+- 0 9435 316"/>
                  <a:gd name="T17" fmla="*/ T16 w 9118"/>
                  <a:gd name="T18" fmla="+- 0 335 335"/>
                  <a:gd name="T19" fmla="*/ 335 h 13002"/>
                </a:gdLst>
                <a:ahLst/>
                <a:cxnLst>
                  <a:cxn ang="0">
                    <a:pos x="T1" y="T3"/>
                  </a:cxn>
                  <a:cxn ang="0">
                    <a:pos x="T5" y="T7"/>
                  </a:cxn>
                  <a:cxn ang="0">
                    <a:pos x="T9" y="T11"/>
                  </a:cxn>
                  <a:cxn ang="0">
                    <a:pos x="T13" y="T15"/>
                  </a:cxn>
                  <a:cxn ang="0">
                    <a:pos x="T17" y="T19"/>
                  </a:cxn>
                </a:cxnLst>
                <a:rect l="0" t="0" r="r" b="b"/>
                <a:pathLst>
                  <a:path w="9118" h="13002">
                    <a:moveTo>
                      <a:pt x="9119" y="0"/>
                    </a:moveTo>
                    <a:lnTo>
                      <a:pt x="0" y="0"/>
                    </a:lnTo>
                    <a:lnTo>
                      <a:pt x="0" y="13002"/>
                    </a:lnTo>
                    <a:lnTo>
                      <a:pt x="9119" y="13002"/>
                    </a:lnTo>
                    <a:lnTo>
                      <a:pt x="9119" y="0"/>
                    </a:lnTo>
                  </a:path>
                </a:pathLst>
              </a:custGeom>
              <a:solidFill>
                <a:srgbClr val="00736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grpSp>
        <p:grpSp>
          <p:nvGrpSpPr>
            <p:cNvPr id="7" name="Group 6"/>
            <p:cNvGrpSpPr>
              <a:grpSpLocks/>
            </p:cNvGrpSpPr>
            <p:nvPr/>
          </p:nvGrpSpPr>
          <p:grpSpPr bwMode="auto">
            <a:xfrm>
              <a:off x="-5796" y="2442"/>
              <a:ext cx="9391" cy="8917"/>
              <a:chOff x="-5796" y="2442"/>
              <a:chExt cx="9391" cy="8917"/>
            </a:xfrm>
          </p:grpSpPr>
          <p:sp>
            <p:nvSpPr>
              <p:cNvPr id="8" name="Freeform 7"/>
              <p:cNvSpPr>
                <a:spLocks/>
              </p:cNvSpPr>
              <p:nvPr/>
            </p:nvSpPr>
            <p:spPr bwMode="auto">
              <a:xfrm>
                <a:off x="-5796" y="2442"/>
                <a:ext cx="9391" cy="8917"/>
              </a:xfrm>
              <a:custGeom>
                <a:avLst/>
                <a:gdLst>
                  <a:gd name="T0" fmla="+- 0 9249 502"/>
                  <a:gd name="T1" fmla="*/ T0 w 8747"/>
                  <a:gd name="T2" fmla="+- 0 535 535"/>
                  <a:gd name="T3" fmla="*/ 535 h 12572"/>
                  <a:gd name="T4" fmla="+- 0 502 502"/>
                  <a:gd name="T5" fmla="*/ T4 w 8747"/>
                  <a:gd name="T6" fmla="+- 0 535 535"/>
                  <a:gd name="T7" fmla="*/ 535 h 12572"/>
                  <a:gd name="T8" fmla="+- 0 502 502"/>
                  <a:gd name="T9" fmla="*/ T8 w 8747"/>
                  <a:gd name="T10" fmla="+- 0 13107 535"/>
                  <a:gd name="T11" fmla="*/ 13107 h 12572"/>
                  <a:gd name="T12" fmla="+- 0 9249 502"/>
                  <a:gd name="T13" fmla="*/ T12 w 8747"/>
                  <a:gd name="T14" fmla="+- 0 13107 535"/>
                  <a:gd name="T15" fmla="*/ 13107 h 12572"/>
                  <a:gd name="T16" fmla="+- 0 9249 502"/>
                  <a:gd name="T17" fmla="*/ T16 w 8747"/>
                  <a:gd name="T18" fmla="+- 0 535 535"/>
                  <a:gd name="T19" fmla="*/ 535 h 12572"/>
                </a:gdLst>
                <a:ahLst/>
                <a:cxnLst>
                  <a:cxn ang="0">
                    <a:pos x="T1" y="T3"/>
                  </a:cxn>
                  <a:cxn ang="0">
                    <a:pos x="T5" y="T7"/>
                  </a:cxn>
                  <a:cxn ang="0">
                    <a:pos x="T9" y="T11"/>
                  </a:cxn>
                  <a:cxn ang="0">
                    <a:pos x="T13" y="T15"/>
                  </a:cxn>
                  <a:cxn ang="0">
                    <a:pos x="T17" y="T19"/>
                  </a:cxn>
                </a:cxnLst>
                <a:rect l="0" t="0" r="r" b="b"/>
                <a:pathLst>
                  <a:path w="8747" h="12572">
                    <a:moveTo>
                      <a:pt x="8747" y="0"/>
                    </a:moveTo>
                    <a:lnTo>
                      <a:pt x="0" y="0"/>
                    </a:lnTo>
                    <a:lnTo>
                      <a:pt x="0" y="12572"/>
                    </a:lnTo>
                    <a:lnTo>
                      <a:pt x="8747" y="12572"/>
                    </a:lnTo>
                    <a:lnTo>
                      <a:pt x="8747" y="0"/>
                    </a:ln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gn="ctr"/>
                <a:endParaRPr lang="en-US" sz="3600" dirty="0">
                  <a:latin typeface="Minion Pro" panose="02040503050201020203" pitchFamily="18" charset="0"/>
                </a:endParaRPr>
              </a:p>
              <a:p>
                <a:pPr algn="ctr"/>
                <a:endParaRPr lang="en-US" sz="2400" dirty="0">
                  <a:latin typeface="Minion Pro" panose="02040503050201020203" pitchFamily="18" charset="0"/>
                </a:endParaRPr>
              </a:p>
              <a:p>
                <a:pPr algn="ctr"/>
                <a:endParaRPr lang="en-US" sz="2400" dirty="0">
                  <a:latin typeface="Minion Pro" panose="02040503050201020203" pitchFamily="18" charset="0"/>
                </a:endParaRPr>
              </a:p>
              <a:p>
                <a:pPr algn="ctr"/>
                <a:endParaRPr lang="en-US" sz="2000" dirty="0"/>
              </a:p>
            </p:txBody>
          </p:sp>
        </p:grpSp>
      </p:grpSp>
      <p:pic>
        <p:nvPicPr>
          <p:cNvPr id="10" name="Picture 9"/>
          <p:cNvPicPr>
            <a:picLocks noChangeAspect="1"/>
          </p:cNvPicPr>
          <p:nvPr/>
        </p:nvPicPr>
        <p:blipFill>
          <a:blip r:embed="rId2"/>
          <a:stretch>
            <a:fillRect/>
          </a:stretch>
        </p:blipFill>
        <p:spPr>
          <a:xfrm>
            <a:off x="4808015" y="661109"/>
            <a:ext cx="2257754" cy="2565171"/>
          </a:xfrm>
          <a:prstGeom prst="rect">
            <a:avLst/>
          </a:prstGeom>
        </p:spPr>
      </p:pic>
      <p:sp>
        <p:nvSpPr>
          <p:cNvPr id="11" name="Rectangle 10"/>
          <p:cNvSpPr/>
          <p:nvPr/>
        </p:nvSpPr>
        <p:spPr>
          <a:xfrm>
            <a:off x="2570751" y="3467549"/>
            <a:ext cx="7047763" cy="769441"/>
          </a:xfrm>
          <a:prstGeom prst="rect">
            <a:avLst/>
          </a:prstGeom>
        </p:spPr>
        <p:txBody>
          <a:bodyPr wrap="none">
            <a:spAutoFit/>
          </a:bodyPr>
          <a:lstStyle/>
          <a:p>
            <a:r>
              <a:rPr lang="en-US" sz="4400">
                <a:solidFill>
                  <a:srgbClr val="BC8F09"/>
                </a:solidFill>
                <a:latin typeface="Minion Pro Cond" panose="02040706060201020203" pitchFamily="18" charset="0"/>
                <a:ea typeface="Minion Pro Cond" panose="02040706060201020203" pitchFamily="18" charset="0"/>
                <a:cs typeface="Minion Pro Cond" panose="02040706060201020203" pitchFamily="18" charset="0"/>
              </a:rPr>
              <a:t>Southend High School for Girls</a:t>
            </a:r>
            <a:endParaRPr lang="en-GB" sz="4400"/>
          </a:p>
        </p:txBody>
      </p:sp>
      <p:cxnSp>
        <p:nvCxnSpPr>
          <p:cNvPr id="17" name="Straight Connector 16"/>
          <p:cNvCxnSpPr/>
          <p:nvPr/>
        </p:nvCxnSpPr>
        <p:spPr>
          <a:xfrm>
            <a:off x="1733979" y="4313846"/>
            <a:ext cx="8531525" cy="8627"/>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258982" y="4715178"/>
            <a:ext cx="11355819" cy="584775"/>
          </a:xfrm>
          <a:prstGeom prst="rect">
            <a:avLst/>
          </a:prstGeom>
          <a:noFill/>
        </p:spPr>
        <p:txBody>
          <a:bodyPr wrap="square" rtlCol="0">
            <a:spAutoFit/>
          </a:bodyPr>
          <a:lstStyle/>
          <a:p>
            <a:pPr algn="ctr"/>
            <a:r>
              <a:rPr lang="en-US" sz="3200" dirty="0"/>
              <a:t>World Mental Health Day 2022</a:t>
            </a:r>
          </a:p>
        </p:txBody>
      </p:sp>
      <p:pic>
        <p:nvPicPr>
          <p:cNvPr id="2" name="Picture 1">
            <a:extLst>
              <a:ext uri="{FF2B5EF4-FFF2-40B4-BE49-F238E27FC236}">
                <a16:creationId xmlns:a16="http://schemas.microsoft.com/office/drawing/2014/main" id="{E90882F5-962D-3C90-2DAB-B17B3B870AF9}"/>
              </a:ext>
            </a:extLst>
          </p:cNvPr>
          <p:cNvPicPr>
            <a:picLocks noChangeAspect="1"/>
          </p:cNvPicPr>
          <p:nvPr/>
        </p:nvPicPr>
        <p:blipFill>
          <a:blip r:embed="rId3"/>
          <a:stretch>
            <a:fillRect/>
          </a:stretch>
        </p:blipFill>
        <p:spPr>
          <a:xfrm>
            <a:off x="1487065" y="564352"/>
            <a:ext cx="2167371" cy="2864648"/>
          </a:xfrm>
          <a:prstGeom prst="rect">
            <a:avLst/>
          </a:prstGeom>
        </p:spPr>
      </p:pic>
    </p:spTree>
    <p:extLst>
      <p:ext uri="{BB962C8B-B14F-4D97-AF65-F5344CB8AC3E}">
        <p14:creationId xmlns:p14="http://schemas.microsoft.com/office/powerpoint/2010/main" val="2936411670"/>
      </p:ext>
    </p:extLst>
  </p:cSld>
  <p:clrMapOvr>
    <a:masterClrMapping/>
  </p:clrMapOvr>
  <mc:AlternateContent xmlns:mc="http://schemas.openxmlformats.org/markup-compatibility/2006" xmlns:p14="http://schemas.microsoft.com/office/powerpoint/2010/main">
    <mc:Choice Requires="p14">
      <p:transition spd="slow" p14:dur="2000" advTm="22030"/>
    </mc:Choice>
    <mc:Fallback xmlns="">
      <p:transition spd="slow" advTm="2203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542" y="78134"/>
            <a:ext cx="550249" cy="626094"/>
          </a:xfrm>
          <a:prstGeom prst="rect">
            <a:avLst/>
          </a:prstGeom>
        </p:spPr>
      </p:pic>
      <p:sp>
        <p:nvSpPr>
          <p:cNvPr id="8" name="Rectangle 7"/>
          <p:cNvSpPr/>
          <p:nvPr/>
        </p:nvSpPr>
        <p:spPr>
          <a:xfrm>
            <a:off x="717791" y="304118"/>
            <a:ext cx="518213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BC8F09"/>
                </a:solidFill>
                <a:effectLst/>
                <a:uLnTx/>
                <a:uFillTx/>
                <a:latin typeface="Minion Pro Cond" panose="02040706060201020203" pitchFamily="18" charset="0"/>
                <a:ea typeface="Minion Pro Cond" panose="02040706060201020203" pitchFamily="18" charset="0"/>
                <a:cs typeface="Minion Pro Cond" panose="02040706060201020203" pitchFamily="18" charset="0"/>
              </a:rPr>
              <a:t>Southend High School for Girls</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3" name="Straight Connector 12"/>
          <p:cNvCxnSpPr/>
          <p:nvPr/>
        </p:nvCxnSpPr>
        <p:spPr>
          <a:xfrm flipV="1">
            <a:off x="167542" y="732803"/>
            <a:ext cx="11681558" cy="17866"/>
          </a:xfrm>
          <a:prstGeom prst="line">
            <a:avLst/>
          </a:prstGeom>
          <a:ln>
            <a:solidFill>
              <a:srgbClr val="007360"/>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0" y="6488668"/>
            <a:ext cx="12192000" cy="369332"/>
          </a:xfrm>
          <a:prstGeom prst="rect">
            <a:avLst/>
          </a:prstGeom>
          <a:solidFill>
            <a:srgbClr val="0073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Safe			Happy			Successful</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DEB4E3C2-25C9-4083-8DDE-68018C29D325}"/>
              </a:ext>
            </a:extLst>
          </p:cNvPr>
          <p:cNvSpPr>
            <a:spLocks noGrp="1"/>
          </p:cNvSpPr>
          <p:nvPr>
            <p:ph type="title"/>
          </p:nvPr>
        </p:nvSpPr>
        <p:spPr/>
        <p:txBody>
          <a:bodyPr>
            <a:normAutofit fontScale="90000"/>
          </a:bodyPr>
          <a:lstStyle/>
          <a:p>
            <a:br>
              <a:rPr lang="en-GB" sz="5400" dirty="0"/>
            </a:br>
            <a:endParaRPr lang="en-GB" sz="5400" dirty="0"/>
          </a:p>
        </p:txBody>
      </p:sp>
      <p:sp>
        <p:nvSpPr>
          <p:cNvPr id="4" name="Content Placeholder 3">
            <a:extLst>
              <a:ext uri="{FF2B5EF4-FFF2-40B4-BE49-F238E27FC236}">
                <a16:creationId xmlns:a16="http://schemas.microsoft.com/office/drawing/2014/main" id="{BBF4BEED-AE10-4396-A4D9-5CBA9A5F1143}"/>
              </a:ext>
            </a:extLst>
          </p:cNvPr>
          <p:cNvSpPr>
            <a:spLocks noGrp="1"/>
          </p:cNvSpPr>
          <p:nvPr>
            <p:ph idx="1"/>
          </p:nvPr>
        </p:nvSpPr>
        <p:spPr>
          <a:xfrm>
            <a:off x="292157" y="1076478"/>
            <a:ext cx="11215527" cy="5201032"/>
          </a:xfrm>
        </p:spPr>
        <p:txBody>
          <a:bodyPr>
            <a:noAutofit/>
          </a:bodyPr>
          <a:lstStyle/>
          <a:p>
            <a:pPr marL="0" indent="0">
              <a:buNone/>
            </a:pPr>
            <a:r>
              <a:rPr lang="en-GB" sz="3200" dirty="0"/>
              <a:t>Introductions:</a:t>
            </a:r>
          </a:p>
          <a:p>
            <a:pPr marL="0" indent="0">
              <a:buNone/>
            </a:pPr>
            <a:endParaRPr lang="en-GB" sz="3200" dirty="0"/>
          </a:p>
          <a:p>
            <a:pPr marL="0" indent="0">
              <a:buNone/>
            </a:pPr>
            <a:r>
              <a:rPr lang="en-GB" sz="3200" dirty="0"/>
              <a:t>Mrs Dexter - Our very own school student counsellor  </a:t>
            </a:r>
          </a:p>
          <a:p>
            <a:pPr marL="0" indent="0">
              <a:buNone/>
            </a:pPr>
            <a:r>
              <a:rPr lang="en-GB" sz="3200" dirty="0"/>
              <a:t>Miss Marcel – senior mental health lead – for students and staff </a:t>
            </a:r>
          </a:p>
        </p:txBody>
      </p:sp>
    </p:spTree>
    <p:extLst>
      <p:ext uri="{BB962C8B-B14F-4D97-AF65-F5344CB8AC3E}">
        <p14:creationId xmlns:p14="http://schemas.microsoft.com/office/powerpoint/2010/main" val="3615122197"/>
      </p:ext>
    </p:extLst>
  </p:cSld>
  <p:clrMapOvr>
    <a:masterClrMapping/>
  </p:clrMapOvr>
  <mc:AlternateContent xmlns:mc="http://schemas.openxmlformats.org/markup-compatibility/2006" xmlns:p14="http://schemas.microsoft.com/office/powerpoint/2010/main">
    <mc:Choice Requires="p14">
      <p:transition spd="slow" p14:dur="2000" advTm="499052"/>
    </mc:Choice>
    <mc:Fallback xmlns="">
      <p:transition spd="slow" advTm="4990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542" y="78134"/>
            <a:ext cx="550249" cy="626094"/>
          </a:xfrm>
          <a:prstGeom prst="rect">
            <a:avLst/>
          </a:prstGeom>
        </p:spPr>
      </p:pic>
      <p:sp>
        <p:nvSpPr>
          <p:cNvPr id="8" name="Rectangle 7"/>
          <p:cNvSpPr/>
          <p:nvPr/>
        </p:nvSpPr>
        <p:spPr>
          <a:xfrm>
            <a:off x="717791" y="304118"/>
            <a:ext cx="5182130" cy="400110"/>
          </a:xfrm>
          <a:prstGeom prst="rect">
            <a:avLst/>
          </a:prstGeom>
        </p:spPr>
        <p:txBody>
          <a:bodyPr wrap="square">
            <a:spAutoFit/>
          </a:bodyPr>
          <a:lstStyle/>
          <a:p>
            <a:r>
              <a:rPr lang="en-US" sz="2000">
                <a:solidFill>
                  <a:srgbClr val="BC8F09"/>
                </a:solidFill>
                <a:latin typeface="Minion Pro Cond" panose="02040706060201020203" pitchFamily="18" charset="0"/>
                <a:ea typeface="Minion Pro Cond" panose="02040706060201020203" pitchFamily="18" charset="0"/>
                <a:cs typeface="Minion Pro Cond" panose="02040706060201020203" pitchFamily="18" charset="0"/>
              </a:rPr>
              <a:t>Southend High School for Girls</a:t>
            </a:r>
            <a:endParaRPr lang="en-GB" sz="2000"/>
          </a:p>
        </p:txBody>
      </p:sp>
      <p:cxnSp>
        <p:nvCxnSpPr>
          <p:cNvPr id="13" name="Straight Connector 12"/>
          <p:cNvCxnSpPr/>
          <p:nvPr/>
        </p:nvCxnSpPr>
        <p:spPr>
          <a:xfrm flipV="1">
            <a:off x="167542" y="732803"/>
            <a:ext cx="11681558" cy="17866"/>
          </a:xfrm>
          <a:prstGeom prst="line">
            <a:avLst/>
          </a:prstGeom>
          <a:ln>
            <a:solidFill>
              <a:srgbClr val="007360"/>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0" y="6488668"/>
            <a:ext cx="12192000" cy="369332"/>
          </a:xfrm>
          <a:prstGeom prst="rect">
            <a:avLst/>
          </a:prstGeom>
          <a:solidFill>
            <a:srgbClr val="007360"/>
          </a:solidFill>
        </p:spPr>
        <p:txBody>
          <a:bodyPr wrap="square" rtlCol="0">
            <a:spAutoFit/>
          </a:bodyPr>
          <a:lstStyle/>
          <a:p>
            <a:pPr algn="ctr"/>
            <a:r>
              <a:rPr lang="en-GB">
                <a:solidFill>
                  <a:schemeClr val="bg1"/>
                </a:solidFill>
              </a:rPr>
              <a:t>Safe			Happy			Successful</a:t>
            </a:r>
            <a:endParaRPr lang="en-GB" sz="1400">
              <a:solidFill>
                <a:schemeClr val="bg1"/>
              </a:solidFill>
            </a:endParaRPr>
          </a:p>
        </p:txBody>
      </p:sp>
      <p:sp>
        <p:nvSpPr>
          <p:cNvPr id="5" name="Title 4">
            <a:extLst>
              <a:ext uri="{FF2B5EF4-FFF2-40B4-BE49-F238E27FC236}">
                <a16:creationId xmlns:a16="http://schemas.microsoft.com/office/drawing/2014/main" id="{DEB4E3C2-25C9-4083-8DDE-68018C29D325}"/>
              </a:ext>
            </a:extLst>
          </p:cNvPr>
          <p:cNvSpPr>
            <a:spLocks noGrp="1"/>
          </p:cNvSpPr>
          <p:nvPr>
            <p:ph type="title"/>
          </p:nvPr>
        </p:nvSpPr>
        <p:spPr/>
        <p:txBody>
          <a:bodyPr>
            <a:normAutofit fontScale="90000"/>
          </a:bodyPr>
          <a:lstStyle/>
          <a:p>
            <a:br>
              <a:rPr lang="en-GB" sz="5400" dirty="0"/>
            </a:br>
            <a:endParaRPr lang="en-GB" sz="5400" dirty="0"/>
          </a:p>
        </p:txBody>
      </p:sp>
      <p:sp>
        <p:nvSpPr>
          <p:cNvPr id="4" name="Content Placeholder 3">
            <a:extLst>
              <a:ext uri="{FF2B5EF4-FFF2-40B4-BE49-F238E27FC236}">
                <a16:creationId xmlns:a16="http://schemas.microsoft.com/office/drawing/2014/main" id="{BBF4BEED-AE10-4396-A4D9-5CBA9A5F1143}"/>
              </a:ext>
            </a:extLst>
          </p:cNvPr>
          <p:cNvSpPr>
            <a:spLocks noGrp="1"/>
          </p:cNvSpPr>
          <p:nvPr>
            <p:ph idx="1"/>
          </p:nvPr>
        </p:nvSpPr>
        <p:spPr>
          <a:xfrm>
            <a:off x="256832" y="930212"/>
            <a:ext cx="11681557" cy="5352455"/>
          </a:xfrm>
        </p:spPr>
        <p:txBody>
          <a:bodyPr>
            <a:normAutofit/>
          </a:bodyPr>
          <a:lstStyle/>
          <a:p>
            <a:pPr marL="0" indent="0" algn="l">
              <a:buNone/>
            </a:pPr>
            <a:r>
              <a:rPr lang="en-GB" sz="4400" dirty="0">
                <a:solidFill>
                  <a:srgbClr val="000000"/>
                </a:solidFill>
                <a:latin typeface="ReithSans"/>
              </a:rPr>
              <a:t>This year’s focus:</a:t>
            </a:r>
          </a:p>
          <a:p>
            <a:pPr marL="0" indent="0" algn="l">
              <a:buNone/>
            </a:pPr>
            <a:endParaRPr lang="en-GB" sz="4400" dirty="0">
              <a:solidFill>
                <a:srgbClr val="000000"/>
              </a:solidFill>
              <a:latin typeface="ReithSans"/>
            </a:endParaRPr>
          </a:p>
          <a:p>
            <a:pPr marL="0" indent="0" algn="l">
              <a:buNone/>
            </a:pPr>
            <a:endParaRPr lang="en-GB" sz="4400" dirty="0">
              <a:solidFill>
                <a:srgbClr val="000000"/>
              </a:solidFill>
              <a:latin typeface="ReithSans"/>
            </a:endParaRPr>
          </a:p>
          <a:p>
            <a:pPr marL="0" indent="0" algn="l">
              <a:buNone/>
            </a:pPr>
            <a:endParaRPr lang="en-GB" sz="4400" dirty="0">
              <a:solidFill>
                <a:srgbClr val="000000"/>
              </a:solidFill>
              <a:latin typeface="ReithSans"/>
            </a:endParaRPr>
          </a:p>
          <a:p>
            <a:pPr marL="0" indent="0" algn="l">
              <a:buNone/>
            </a:pPr>
            <a:endParaRPr lang="en-GB" sz="4400" dirty="0">
              <a:solidFill>
                <a:srgbClr val="000000"/>
              </a:solidFill>
              <a:latin typeface="ReithSans"/>
            </a:endParaRPr>
          </a:p>
          <a:p>
            <a:pPr marL="0" indent="0" algn="ctr">
              <a:buNone/>
            </a:pPr>
            <a:r>
              <a:rPr lang="en-GB" sz="4400" b="1" i="0" dirty="0">
                <a:solidFill>
                  <a:schemeClr val="accent6">
                    <a:lumMod val="75000"/>
                  </a:schemeClr>
                </a:solidFill>
                <a:effectLst/>
                <a:latin typeface="Arial" panose="020B0604020202020204" pitchFamily="34" charset="0"/>
              </a:rPr>
              <a:t>“Make mental health &amp; well-being for all a </a:t>
            </a:r>
            <a:r>
              <a:rPr lang="en-GB" sz="4400" b="1" i="0" dirty="0">
                <a:solidFill>
                  <a:srgbClr val="FFC000"/>
                </a:solidFill>
                <a:effectLst/>
                <a:latin typeface="Arial" panose="020B0604020202020204" pitchFamily="34" charset="0"/>
              </a:rPr>
              <a:t>global</a:t>
            </a:r>
            <a:r>
              <a:rPr lang="en-GB" sz="4400" b="1" i="0" dirty="0">
                <a:solidFill>
                  <a:schemeClr val="accent6">
                    <a:lumMod val="75000"/>
                  </a:schemeClr>
                </a:solidFill>
                <a:effectLst/>
                <a:latin typeface="Arial" panose="020B0604020202020204" pitchFamily="34" charset="0"/>
              </a:rPr>
              <a:t> priority”</a:t>
            </a:r>
            <a:endParaRPr lang="en-GB" sz="4400" b="1" dirty="0">
              <a:solidFill>
                <a:schemeClr val="accent6">
                  <a:lumMod val="75000"/>
                </a:schemeClr>
              </a:solidFill>
              <a:latin typeface="ReithSans"/>
            </a:endParaRPr>
          </a:p>
          <a:p>
            <a:pPr marL="0" indent="0" algn="l">
              <a:buNone/>
            </a:pPr>
            <a:endParaRPr lang="en-GB" sz="4400" b="0" i="0" dirty="0">
              <a:solidFill>
                <a:srgbClr val="000000"/>
              </a:solidFill>
              <a:effectLst/>
              <a:latin typeface="ReithSans"/>
            </a:endParaRPr>
          </a:p>
        </p:txBody>
      </p:sp>
      <p:pic>
        <p:nvPicPr>
          <p:cNvPr id="2" name="Picture 1">
            <a:extLst>
              <a:ext uri="{FF2B5EF4-FFF2-40B4-BE49-F238E27FC236}">
                <a16:creationId xmlns:a16="http://schemas.microsoft.com/office/drawing/2014/main" id="{B25D9C2A-0377-713D-2A9B-75BC1E38728B}"/>
              </a:ext>
            </a:extLst>
          </p:cNvPr>
          <p:cNvPicPr>
            <a:picLocks noChangeAspect="1"/>
          </p:cNvPicPr>
          <p:nvPr/>
        </p:nvPicPr>
        <p:blipFill>
          <a:blip r:embed="rId3"/>
          <a:stretch>
            <a:fillRect/>
          </a:stretch>
        </p:blipFill>
        <p:spPr>
          <a:xfrm>
            <a:off x="5062435" y="832841"/>
            <a:ext cx="2892533" cy="3829550"/>
          </a:xfrm>
          <a:prstGeom prst="rect">
            <a:avLst/>
          </a:prstGeom>
        </p:spPr>
      </p:pic>
    </p:spTree>
    <p:extLst>
      <p:ext uri="{BB962C8B-B14F-4D97-AF65-F5344CB8AC3E}">
        <p14:creationId xmlns:p14="http://schemas.microsoft.com/office/powerpoint/2010/main" val="2146568865"/>
      </p:ext>
    </p:extLst>
  </p:cSld>
  <p:clrMapOvr>
    <a:masterClrMapping/>
  </p:clrMapOvr>
  <mc:AlternateContent xmlns:mc="http://schemas.openxmlformats.org/markup-compatibility/2006" xmlns:p14="http://schemas.microsoft.com/office/powerpoint/2010/main">
    <mc:Choice Requires="p14">
      <p:transition spd="slow" p14:dur="2000" advTm="499052"/>
    </mc:Choice>
    <mc:Fallback xmlns="">
      <p:transition spd="slow" advTm="4990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542" y="78134"/>
            <a:ext cx="550249" cy="626094"/>
          </a:xfrm>
          <a:prstGeom prst="rect">
            <a:avLst/>
          </a:prstGeom>
        </p:spPr>
      </p:pic>
      <p:sp>
        <p:nvSpPr>
          <p:cNvPr id="8" name="Rectangle 7"/>
          <p:cNvSpPr/>
          <p:nvPr/>
        </p:nvSpPr>
        <p:spPr>
          <a:xfrm>
            <a:off x="717791" y="304118"/>
            <a:ext cx="5182130" cy="400110"/>
          </a:xfrm>
          <a:prstGeom prst="rect">
            <a:avLst/>
          </a:prstGeom>
        </p:spPr>
        <p:txBody>
          <a:bodyPr wrap="square">
            <a:spAutoFit/>
          </a:bodyPr>
          <a:lstStyle/>
          <a:p>
            <a:r>
              <a:rPr lang="en-US" sz="2000">
                <a:solidFill>
                  <a:srgbClr val="BC8F09"/>
                </a:solidFill>
                <a:latin typeface="Minion Pro Cond" panose="02040706060201020203" pitchFamily="18" charset="0"/>
                <a:ea typeface="Minion Pro Cond" panose="02040706060201020203" pitchFamily="18" charset="0"/>
                <a:cs typeface="Minion Pro Cond" panose="02040706060201020203" pitchFamily="18" charset="0"/>
              </a:rPr>
              <a:t>Southend High School for Girls</a:t>
            </a:r>
            <a:endParaRPr lang="en-GB" sz="2000"/>
          </a:p>
        </p:txBody>
      </p:sp>
      <p:cxnSp>
        <p:nvCxnSpPr>
          <p:cNvPr id="13" name="Straight Connector 12"/>
          <p:cNvCxnSpPr/>
          <p:nvPr/>
        </p:nvCxnSpPr>
        <p:spPr>
          <a:xfrm flipV="1">
            <a:off x="167542" y="732803"/>
            <a:ext cx="11681558" cy="17866"/>
          </a:xfrm>
          <a:prstGeom prst="line">
            <a:avLst/>
          </a:prstGeom>
          <a:ln>
            <a:solidFill>
              <a:srgbClr val="007360"/>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0" y="6488668"/>
            <a:ext cx="12192000" cy="369332"/>
          </a:xfrm>
          <a:prstGeom prst="rect">
            <a:avLst/>
          </a:prstGeom>
          <a:solidFill>
            <a:srgbClr val="007360"/>
          </a:solidFill>
        </p:spPr>
        <p:txBody>
          <a:bodyPr wrap="square" rtlCol="0">
            <a:spAutoFit/>
          </a:bodyPr>
          <a:lstStyle/>
          <a:p>
            <a:pPr algn="ctr"/>
            <a:r>
              <a:rPr lang="en-GB">
                <a:solidFill>
                  <a:schemeClr val="bg1"/>
                </a:solidFill>
              </a:rPr>
              <a:t>Safe			Happy			Successful</a:t>
            </a:r>
            <a:endParaRPr lang="en-GB" sz="1400">
              <a:solidFill>
                <a:schemeClr val="bg1"/>
              </a:solidFill>
            </a:endParaRPr>
          </a:p>
        </p:txBody>
      </p:sp>
      <p:sp>
        <p:nvSpPr>
          <p:cNvPr id="5" name="Title 4">
            <a:extLst>
              <a:ext uri="{FF2B5EF4-FFF2-40B4-BE49-F238E27FC236}">
                <a16:creationId xmlns:a16="http://schemas.microsoft.com/office/drawing/2014/main" id="{DEB4E3C2-25C9-4083-8DDE-68018C29D325}"/>
              </a:ext>
            </a:extLst>
          </p:cNvPr>
          <p:cNvSpPr>
            <a:spLocks noGrp="1"/>
          </p:cNvSpPr>
          <p:nvPr>
            <p:ph type="title"/>
          </p:nvPr>
        </p:nvSpPr>
        <p:spPr/>
        <p:txBody>
          <a:bodyPr>
            <a:normAutofit fontScale="90000"/>
          </a:bodyPr>
          <a:lstStyle/>
          <a:p>
            <a:br>
              <a:rPr lang="en-GB" sz="5400" dirty="0"/>
            </a:br>
            <a:endParaRPr lang="en-GB" sz="5400" dirty="0"/>
          </a:p>
        </p:txBody>
      </p:sp>
      <p:sp>
        <p:nvSpPr>
          <p:cNvPr id="3" name="Content Placeholder 2">
            <a:extLst>
              <a:ext uri="{FF2B5EF4-FFF2-40B4-BE49-F238E27FC236}">
                <a16:creationId xmlns:a16="http://schemas.microsoft.com/office/drawing/2014/main" id="{9165B8E5-123E-4821-8459-98A5735A3679}"/>
              </a:ext>
            </a:extLst>
          </p:cNvPr>
          <p:cNvSpPr>
            <a:spLocks noGrp="1"/>
          </p:cNvSpPr>
          <p:nvPr>
            <p:ph idx="1"/>
          </p:nvPr>
        </p:nvSpPr>
        <p:spPr>
          <a:xfrm>
            <a:off x="427512" y="1719263"/>
            <a:ext cx="11421588" cy="2178356"/>
          </a:xfrm>
        </p:spPr>
        <p:txBody>
          <a:bodyPr>
            <a:noAutofit/>
          </a:bodyPr>
          <a:lstStyle/>
          <a:p>
            <a:pPr marL="0" indent="0">
              <a:lnSpc>
                <a:spcPct val="120000"/>
              </a:lnSpc>
              <a:buNone/>
            </a:pPr>
            <a:r>
              <a:rPr lang="en-GB" sz="3200" dirty="0">
                <a:solidFill>
                  <a:srgbClr val="000000"/>
                </a:solidFill>
                <a:latin typeface="Arial" panose="020B0604020202020204" pitchFamily="34" charset="0"/>
                <a:cs typeface="Arial" panose="020B0604020202020204" pitchFamily="34" charset="0"/>
              </a:rPr>
              <a:t>A quick activity: word association</a:t>
            </a:r>
          </a:p>
          <a:p>
            <a:pPr marL="0" indent="0">
              <a:lnSpc>
                <a:spcPct val="120000"/>
              </a:lnSpc>
              <a:buNone/>
            </a:pPr>
            <a:r>
              <a:rPr lang="en-GB" sz="3200" dirty="0">
                <a:solidFill>
                  <a:srgbClr val="000000"/>
                </a:solidFill>
                <a:latin typeface="Arial" panose="020B0604020202020204" pitchFamily="34" charset="0"/>
                <a:cs typeface="Arial" panose="020B0604020202020204" pitchFamily="34" charset="0"/>
              </a:rPr>
              <a:t>Using the QR code below, please share which words you associate with the term mental health.  </a:t>
            </a:r>
          </a:p>
          <a:p>
            <a:pPr marL="0" indent="0">
              <a:lnSpc>
                <a:spcPct val="120000"/>
              </a:lnSpc>
              <a:buNone/>
            </a:pPr>
            <a:r>
              <a:rPr lang="en-GB" sz="3200" dirty="0">
                <a:solidFill>
                  <a:srgbClr val="000000"/>
                </a:solidFill>
                <a:latin typeface="Arial" panose="020B0604020202020204" pitchFamily="34" charset="0"/>
                <a:cs typeface="Arial" panose="020B0604020202020204" pitchFamily="34" charset="0"/>
              </a:rPr>
              <a:t>What you said:</a:t>
            </a:r>
          </a:p>
          <a:p>
            <a:pPr marL="0" indent="0">
              <a:lnSpc>
                <a:spcPct val="120000"/>
              </a:lnSpc>
              <a:buNone/>
            </a:pPr>
            <a:endParaRPr lang="en-GB" sz="3200" dirty="0">
              <a:solidFill>
                <a:srgbClr val="000000"/>
              </a:solidFill>
              <a:latin typeface="Arial" panose="020B0604020202020204" pitchFamily="34" charset="0"/>
              <a:cs typeface="Arial" panose="020B0604020202020204" pitchFamily="34" charset="0"/>
            </a:endParaRPr>
          </a:p>
          <a:p>
            <a:pPr marL="0" indent="0">
              <a:lnSpc>
                <a:spcPct val="120000"/>
              </a:lnSpc>
              <a:buNone/>
            </a:pPr>
            <a:endParaRPr lang="en-GB" sz="3200" dirty="0">
              <a:solidFill>
                <a:srgbClr val="000000"/>
              </a:solidFill>
              <a:latin typeface="Arial" panose="020B0604020202020204" pitchFamily="34" charset="0"/>
              <a:cs typeface="Arial" panose="020B0604020202020204" pitchFamily="34" charset="0"/>
            </a:endParaRPr>
          </a:p>
          <a:p>
            <a:pPr marL="0" indent="0">
              <a:lnSpc>
                <a:spcPct val="120000"/>
              </a:lnSpc>
              <a:buNone/>
            </a:pPr>
            <a:endParaRPr lang="en-GB" sz="3200" dirty="0">
              <a:solidFill>
                <a:srgbClr val="000000"/>
              </a:solidFill>
              <a:latin typeface="Arial" panose="020B0604020202020204" pitchFamily="34" charset="0"/>
              <a:cs typeface="Arial" panose="020B0604020202020204" pitchFamily="34" charset="0"/>
            </a:endParaRPr>
          </a:p>
          <a:p>
            <a:pPr marL="0" indent="0">
              <a:lnSpc>
                <a:spcPct val="120000"/>
              </a:lnSpc>
              <a:buNone/>
            </a:pPr>
            <a:endParaRPr lang="en-GB" sz="3200" b="1" dirty="0">
              <a:solidFill>
                <a:srgbClr val="000000"/>
              </a:solidFill>
              <a:latin typeface="Montserrat" panose="00000500000000000000" pitchFamily="2" charset="0"/>
            </a:endParaRPr>
          </a:p>
          <a:p>
            <a:pPr marL="0" indent="0">
              <a:lnSpc>
                <a:spcPct val="120000"/>
              </a:lnSpc>
              <a:buNone/>
            </a:pPr>
            <a:r>
              <a:rPr lang="en-GB" sz="3200" b="0" i="0" dirty="0">
                <a:solidFill>
                  <a:srgbClr val="000000"/>
                </a:solidFill>
                <a:effectLst/>
                <a:latin typeface="Raleway" pitchFamily="2" charset="0"/>
              </a:rPr>
              <a:t> </a:t>
            </a:r>
          </a:p>
          <a:p>
            <a:pPr>
              <a:lnSpc>
                <a:spcPct val="120000"/>
              </a:lnSpc>
            </a:pPr>
            <a:endParaRPr lang="en-GB" sz="3200" dirty="0"/>
          </a:p>
        </p:txBody>
      </p:sp>
    </p:spTree>
    <p:extLst>
      <p:ext uri="{BB962C8B-B14F-4D97-AF65-F5344CB8AC3E}">
        <p14:creationId xmlns:p14="http://schemas.microsoft.com/office/powerpoint/2010/main" val="4082851307"/>
      </p:ext>
    </p:extLst>
  </p:cSld>
  <p:clrMapOvr>
    <a:masterClrMapping/>
  </p:clrMapOvr>
  <mc:AlternateContent xmlns:mc="http://schemas.openxmlformats.org/markup-compatibility/2006" xmlns:p14="http://schemas.microsoft.com/office/powerpoint/2010/main">
    <mc:Choice Requires="p14">
      <p:transition spd="slow" p14:dur="2000" advTm="499052"/>
    </mc:Choice>
    <mc:Fallback xmlns="">
      <p:transition spd="slow" advTm="49905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542" y="78134"/>
            <a:ext cx="550249" cy="626094"/>
          </a:xfrm>
          <a:prstGeom prst="rect">
            <a:avLst/>
          </a:prstGeom>
        </p:spPr>
      </p:pic>
      <p:sp>
        <p:nvSpPr>
          <p:cNvPr id="8" name="Rectangle 7"/>
          <p:cNvSpPr/>
          <p:nvPr/>
        </p:nvSpPr>
        <p:spPr>
          <a:xfrm>
            <a:off x="717791" y="304118"/>
            <a:ext cx="5182130" cy="400110"/>
          </a:xfrm>
          <a:prstGeom prst="rect">
            <a:avLst/>
          </a:prstGeom>
        </p:spPr>
        <p:txBody>
          <a:bodyPr wrap="square">
            <a:spAutoFit/>
          </a:bodyPr>
          <a:lstStyle/>
          <a:p>
            <a:r>
              <a:rPr lang="en-US" sz="2000">
                <a:solidFill>
                  <a:srgbClr val="BC8F09"/>
                </a:solidFill>
                <a:latin typeface="Minion Pro Cond" panose="02040706060201020203" pitchFamily="18" charset="0"/>
                <a:ea typeface="Minion Pro Cond" panose="02040706060201020203" pitchFamily="18" charset="0"/>
                <a:cs typeface="Minion Pro Cond" panose="02040706060201020203" pitchFamily="18" charset="0"/>
              </a:rPr>
              <a:t>Southend High School for Girls</a:t>
            </a:r>
            <a:endParaRPr lang="en-GB" sz="2000"/>
          </a:p>
        </p:txBody>
      </p:sp>
      <p:cxnSp>
        <p:nvCxnSpPr>
          <p:cNvPr id="13" name="Straight Connector 12"/>
          <p:cNvCxnSpPr/>
          <p:nvPr/>
        </p:nvCxnSpPr>
        <p:spPr>
          <a:xfrm flipV="1">
            <a:off x="167542" y="732803"/>
            <a:ext cx="11681558" cy="17866"/>
          </a:xfrm>
          <a:prstGeom prst="line">
            <a:avLst/>
          </a:prstGeom>
          <a:ln>
            <a:solidFill>
              <a:srgbClr val="007360"/>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0" y="6488668"/>
            <a:ext cx="12192000" cy="369332"/>
          </a:xfrm>
          <a:prstGeom prst="rect">
            <a:avLst/>
          </a:prstGeom>
          <a:solidFill>
            <a:srgbClr val="007360"/>
          </a:solidFill>
        </p:spPr>
        <p:txBody>
          <a:bodyPr wrap="square" rtlCol="0">
            <a:spAutoFit/>
          </a:bodyPr>
          <a:lstStyle/>
          <a:p>
            <a:pPr algn="ctr"/>
            <a:r>
              <a:rPr lang="en-GB">
                <a:solidFill>
                  <a:schemeClr val="bg1"/>
                </a:solidFill>
              </a:rPr>
              <a:t>Safe			Happy			Successful</a:t>
            </a:r>
            <a:endParaRPr lang="en-GB" sz="1400">
              <a:solidFill>
                <a:schemeClr val="bg1"/>
              </a:solidFill>
            </a:endParaRPr>
          </a:p>
        </p:txBody>
      </p:sp>
      <p:sp>
        <p:nvSpPr>
          <p:cNvPr id="5" name="Title 4">
            <a:extLst>
              <a:ext uri="{FF2B5EF4-FFF2-40B4-BE49-F238E27FC236}">
                <a16:creationId xmlns:a16="http://schemas.microsoft.com/office/drawing/2014/main" id="{DEB4E3C2-25C9-4083-8DDE-68018C29D325}"/>
              </a:ext>
            </a:extLst>
          </p:cNvPr>
          <p:cNvSpPr>
            <a:spLocks noGrp="1"/>
          </p:cNvSpPr>
          <p:nvPr>
            <p:ph type="title"/>
          </p:nvPr>
        </p:nvSpPr>
        <p:spPr/>
        <p:txBody>
          <a:bodyPr>
            <a:normAutofit fontScale="90000"/>
          </a:bodyPr>
          <a:lstStyle/>
          <a:p>
            <a:br>
              <a:rPr lang="en-GB" sz="5400" dirty="0"/>
            </a:br>
            <a:endParaRPr lang="en-GB" sz="5400" dirty="0"/>
          </a:p>
        </p:txBody>
      </p:sp>
      <p:sp>
        <p:nvSpPr>
          <p:cNvPr id="4" name="Content Placeholder 3">
            <a:extLst>
              <a:ext uri="{FF2B5EF4-FFF2-40B4-BE49-F238E27FC236}">
                <a16:creationId xmlns:a16="http://schemas.microsoft.com/office/drawing/2014/main" id="{63D18423-DC4E-4065-ABA4-99A0E9EE114A}"/>
              </a:ext>
            </a:extLst>
          </p:cNvPr>
          <p:cNvSpPr>
            <a:spLocks noGrp="1"/>
          </p:cNvSpPr>
          <p:nvPr>
            <p:ph idx="1"/>
          </p:nvPr>
        </p:nvSpPr>
        <p:spPr>
          <a:xfrm>
            <a:off x="338992" y="756023"/>
            <a:ext cx="11286951" cy="5351308"/>
          </a:xfrm>
        </p:spPr>
        <p:txBody>
          <a:bodyPr>
            <a:noAutofit/>
          </a:bodyPr>
          <a:lstStyle/>
          <a:p>
            <a:pPr marL="0" indent="0">
              <a:lnSpc>
                <a:spcPct val="120000"/>
              </a:lnSpc>
              <a:buNone/>
            </a:pPr>
            <a:r>
              <a:rPr lang="en-GB" sz="3200" dirty="0">
                <a:solidFill>
                  <a:srgbClr val="000000"/>
                </a:solidFill>
                <a:latin typeface="Arial" panose="020B0604020202020204" pitchFamily="34" charset="0"/>
                <a:cs typeface="Arial" panose="020B0604020202020204" pitchFamily="34" charset="0"/>
              </a:rPr>
              <a:t>Mental health is not merely the absence of illness. </a:t>
            </a:r>
          </a:p>
          <a:p>
            <a:pPr marL="0" indent="0">
              <a:lnSpc>
                <a:spcPct val="120000"/>
              </a:lnSpc>
              <a:buNone/>
            </a:pPr>
            <a:r>
              <a:rPr lang="en-GB" sz="3200" i="0" dirty="0">
                <a:solidFill>
                  <a:srgbClr val="000000"/>
                </a:solidFill>
                <a:effectLst/>
                <a:latin typeface="Arial" panose="020B0604020202020204" pitchFamily="34" charset="0"/>
                <a:cs typeface="Arial" panose="020B0604020202020204" pitchFamily="34" charset="0"/>
              </a:rPr>
              <a:t>Mental health is our emotional, psychological, and social </a:t>
            </a:r>
            <a:r>
              <a:rPr lang="en-GB" sz="3200" i="0" u="sng" dirty="0">
                <a:solidFill>
                  <a:srgbClr val="000000"/>
                </a:solidFill>
                <a:effectLst/>
                <a:latin typeface="Arial" panose="020B0604020202020204" pitchFamily="34" charset="0"/>
                <a:cs typeface="Arial" panose="020B0604020202020204" pitchFamily="34" charset="0"/>
              </a:rPr>
              <a:t>well-being</a:t>
            </a:r>
            <a:r>
              <a:rPr lang="en-GB" sz="3200" i="0" dirty="0">
                <a:solidFill>
                  <a:srgbClr val="000000"/>
                </a:solidFill>
                <a:effectLst/>
                <a:latin typeface="Arial" panose="020B0604020202020204" pitchFamily="34" charset="0"/>
                <a:cs typeface="Arial" panose="020B0604020202020204" pitchFamily="34" charset="0"/>
              </a:rPr>
              <a:t>. </a:t>
            </a:r>
          </a:p>
          <a:p>
            <a:pPr marL="0" indent="0">
              <a:lnSpc>
                <a:spcPct val="120000"/>
              </a:lnSpc>
              <a:buNone/>
            </a:pPr>
            <a:r>
              <a:rPr lang="en-GB" sz="3200" i="0" dirty="0">
                <a:solidFill>
                  <a:srgbClr val="000000"/>
                </a:solidFill>
                <a:effectLst/>
                <a:latin typeface="Arial" panose="020B0604020202020204" pitchFamily="34" charset="0"/>
                <a:cs typeface="Arial" panose="020B0604020202020204" pitchFamily="34" charset="0"/>
              </a:rPr>
              <a:t>It affects how we think, feel, and act. </a:t>
            </a:r>
          </a:p>
          <a:p>
            <a:pPr marL="0" indent="0">
              <a:lnSpc>
                <a:spcPct val="120000"/>
              </a:lnSpc>
              <a:buNone/>
            </a:pPr>
            <a:r>
              <a:rPr lang="en-GB" sz="3200" i="0" dirty="0">
                <a:solidFill>
                  <a:srgbClr val="000000"/>
                </a:solidFill>
                <a:effectLst/>
                <a:latin typeface="Arial" panose="020B0604020202020204" pitchFamily="34" charset="0"/>
                <a:cs typeface="Arial" panose="020B0604020202020204" pitchFamily="34" charset="0"/>
              </a:rPr>
              <a:t>It also helps determine how we handle stress, relate to others, and make choices. </a:t>
            </a:r>
          </a:p>
          <a:p>
            <a:pPr marL="0" indent="0">
              <a:lnSpc>
                <a:spcPct val="120000"/>
              </a:lnSpc>
              <a:buNone/>
            </a:pPr>
            <a:r>
              <a:rPr lang="en-GB" sz="3200" i="0" dirty="0">
                <a:solidFill>
                  <a:srgbClr val="000000"/>
                </a:solidFill>
                <a:effectLst/>
                <a:latin typeface="Arial" panose="020B0604020202020204" pitchFamily="34" charset="0"/>
                <a:cs typeface="Arial" panose="020B0604020202020204" pitchFamily="34" charset="0"/>
              </a:rPr>
              <a:t>Mental health is important at every stage of life, from childhood and adolescence through to adulthood.</a:t>
            </a:r>
          </a:p>
          <a:p>
            <a:pPr marL="0" indent="0">
              <a:lnSpc>
                <a:spcPct val="120000"/>
              </a:lnSpc>
              <a:buNone/>
            </a:pPr>
            <a:endParaRPr lang="en-GB" sz="3200" b="0" i="0" dirty="0">
              <a:solidFill>
                <a:srgbClr val="000000"/>
              </a:solidFill>
              <a:effectLst/>
              <a:latin typeface="Raleway" pitchFamily="2" charset="0"/>
            </a:endParaRPr>
          </a:p>
          <a:p>
            <a:endParaRPr lang="en-GB" sz="3200" b="1" i="0" dirty="0">
              <a:solidFill>
                <a:srgbClr val="000000"/>
              </a:solidFill>
              <a:effectLst/>
              <a:latin typeface="Montserrat" panose="00000500000000000000" pitchFamily="2" charset="0"/>
            </a:endParaRPr>
          </a:p>
          <a:p>
            <a:endParaRPr lang="en-GB" sz="3200" dirty="0"/>
          </a:p>
        </p:txBody>
      </p:sp>
    </p:spTree>
    <p:extLst>
      <p:ext uri="{BB962C8B-B14F-4D97-AF65-F5344CB8AC3E}">
        <p14:creationId xmlns:p14="http://schemas.microsoft.com/office/powerpoint/2010/main" val="3362775211"/>
      </p:ext>
    </p:extLst>
  </p:cSld>
  <p:clrMapOvr>
    <a:masterClrMapping/>
  </p:clrMapOvr>
  <mc:AlternateContent xmlns:mc="http://schemas.openxmlformats.org/markup-compatibility/2006" xmlns:p14="http://schemas.microsoft.com/office/powerpoint/2010/main">
    <mc:Choice Requires="p14">
      <p:transition spd="slow" p14:dur="2000" advTm="499052"/>
    </mc:Choice>
    <mc:Fallback xmlns="">
      <p:transition spd="slow" advTm="4990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542" y="78134"/>
            <a:ext cx="550249" cy="626094"/>
          </a:xfrm>
          <a:prstGeom prst="rect">
            <a:avLst/>
          </a:prstGeom>
        </p:spPr>
      </p:pic>
      <p:sp>
        <p:nvSpPr>
          <p:cNvPr id="8" name="Rectangle 7"/>
          <p:cNvSpPr/>
          <p:nvPr/>
        </p:nvSpPr>
        <p:spPr>
          <a:xfrm>
            <a:off x="717791" y="304118"/>
            <a:ext cx="518213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BC8F09"/>
                </a:solidFill>
                <a:effectLst/>
                <a:uLnTx/>
                <a:uFillTx/>
                <a:latin typeface="Minion Pro Cond" panose="02040706060201020203" pitchFamily="18" charset="0"/>
                <a:ea typeface="Minion Pro Cond" panose="02040706060201020203" pitchFamily="18" charset="0"/>
                <a:cs typeface="Minion Pro Cond" panose="02040706060201020203" pitchFamily="18" charset="0"/>
              </a:rPr>
              <a:t>Southend High School for Girls</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3" name="Straight Connector 12"/>
          <p:cNvCxnSpPr/>
          <p:nvPr/>
        </p:nvCxnSpPr>
        <p:spPr>
          <a:xfrm flipV="1">
            <a:off x="167542" y="732803"/>
            <a:ext cx="11681558" cy="17866"/>
          </a:xfrm>
          <a:prstGeom prst="line">
            <a:avLst/>
          </a:prstGeom>
          <a:ln>
            <a:solidFill>
              <a:srgbClr val="007360"/>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0" y="6488668"/>
            <a:ext cx="12192000" cy="369332"/>
          </a:xfrm>
          <a:prstGeom prst="rect">
            <a:avLst/>
          </a:prstGeom>
          <a:solidFill>
            <a:srgbClr val="0073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Safe			Happy			Successful</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DEB4E3C2-25C9-4083-8DDE-68018C29D325}"/>
              </a:ext>
            </a:extLst>
          </p:cNvPr>
          <p:cNvSpPr>
            <a:spLocks noGrp="1"/>
          </p:cNvSpPr>
          <p:nvPr>
            <p:ph type="title"/>
          </p:nvPr>
        </p:nvSpPr>
        <p:spPr/>
        <p:txBody>
          <a:bodyPr>
            <a:normAutofit fontScale="90000"/>
          </a:bodyPr>
          <a:lstStyle/>
          <a:p>
            <a:br>
              <a:rPr lang="en-GB" sz="5400" dirty="0"/>
            </a:br>
            <a:endParaRPr lang="en-GB" sz="5400" dirty="0"/>
          </a:p>
        </p:txBody>
      </p:sp>
      <p:sp>
        <p:nvSpPr>
          <p:cNvPr id="3" name="Content Placeholder 2">
            <a:extLst>
              <a:ext uri="{FF2B5EF4-FFF2-40B4-BE49-F238E27FC236}">
                <a16:creationId xmlns:a16="http://schemas.microsoft.com/office/drawing/2014/main" id="{4B05B42B-1012-4A11-B45A-78CBEE7C616D}"/>
              </a:ext>
            </a:extLst>
          </p:cNvPr>
          <p:cNvSpPr>
            <a:spLocks noGrp="1"/>
          </p:cNvSpPr>
          <p:nvPr>
            <p:ph idx="1"/>
          </p:nvPr>
        </p:nvSpPr>
        <p:spPr>
          <a:xfrm>
            <a:off x="305901" y="930212"/>
            <a:ext cx="11188040" cy="6016853"/>
          </a:xfrm>
        </p:spPr>
        <p:txBody>
          <a:bodyPr>
            <a:normAutofit fontScale="92500" lnSpcReduction="20000"/>
          </a:bodyPr>
          <a:lstStyle/>
          <a:p>
            <a:pPr marL="0" indent="0">
              <a:buNone/>
            </a:pPr>
            <a:r>
              <a:rPr lang="en-GB" sz="5600" dirty="0"/>
              <a:t>Well-being is not being constantly happy. </a:t>
            </a:r>
          </a:p>
          <a:p>
            <a:pPr marL="0" indent="0">
              <a:buNone/>
            </a:pPr>
            <a:endParaRPr lang="en-GB" sz="5600" dirty="0"/>
          </a:p>
          <a:p>
            <a:pPr marL="0" indent="0">
              <a:buNone/>
            </a:pPr>
            <a:r>
              <a:rPr lang="en-GB" sz="5600" dirty="0"/>
              <a:t>Feeling sad does not mean we are suffering from a disorder.</a:t>
            </a:r>
            <a:r>
              <a:rPr lang="en-GB" sz="5600" dirty="0">
                <a:solidFill>
                  <a:srgbClr val="000000"/>
                </a:solidFill>
                <a:latin typeface="Arial" panose="020B0604020202020204" pitchFamily="34" charset="0"/>
                <a:cs typeface="Arial" panose="020B0604020202020204" pitchFamily="34" charset="0"/>
              </a:rPr>
              <a:t> </a:t>
            </a:r>
          </a:p>
          <a:p>
            <a:pPr marL="0" indent="0">
              <a:buNone/>
            </a:pPr>
            <a:endParaRPr lang="en-GB" sz="5600" dirty="0">
              <a:solidFill>
                <a:srgbClr val="000000"/>
              </a:solidFill>
              <a:latin typeface="Arial" panose="020B0604020202020204" pitchFamily="34" charset="0"/>
              <a:cs typeface="Arial" panose="020B0604020202020204" pitchFamily="34" charset="0"/>
            </a:endParaRPr>
          </a:p>
          <a:p>
            <a:pPr marL="0" indent="0">
              <a:buNone/>
            </a:pPr>
            <a:endParaRPr lang="en-GB" sz="5600" dirty="0">
              <a:solidFill>
                <a:srgbClr val="000000"/>
              </a:solidFill>
              <a:latin typeface="Arial" panose="020B0604020202020204" pitchFamily="34" charset="0"/>
              <a:cs typeface="Arial" panose="020B0604020202020204" pitchFamily="34" charset="0"/>
            </a:endParaRPr>
          </a:p>
          <a:p>
            <a:pPr marL="0" indent="0">
              <a:buNone/>
            </a:pPr>
            <a:r>
              <a:rPr lang="en-GB" sz="5600" dirty="0">
                <a:solidFill>
                  <a:srgbClr val="000000"/>
                </a:solidFill>
                <a:latin typeface="Arial" panose="020B0604020202020204" pitchFamily="34" charset="0"/>
                <a:cs typeface="Arial" panose="020B0604020202020204" pitchFamily="34" charset="0"/>
              </a:rPr>
              <a:t>We are all on a continuum. </a:t>
            </a:r>
          </a:p>
          <a:p>
            <a:pPr marL="0" indent="0">
              <a:buNone/>
            </a:pPr>
            <a:r>
              <a:rPr lang="en-GB" sz="7200" dirty="0"/>
              <a:t> </a:t>
            </a:r>
          </a:p>
          <a:p>
            <a:endParaRPr lang="en-GB" sz="7200" dirty="0"/>
          </a:p>
        </p:txBody>
      </p:sp>
      <p:pic>
        <p:nvPicPr>
          <p:cNvPr id="2" name="Picture 1">
            <a:extLst>
              <a:ext uri="{FF2B5EF4-FFF2-40B4-BE49-F238E27FC236}">
                <a16:creationId xmlns:a16="http://schemas.microsoft.com/office/drawing/2014/main" id="{C4CA5532-BC0F-F6EF-B20B-15D00468FBEF}"/>
              </a:ext>
            </a:extLst>
          </p:cNvPr>
          <p:cNvPicPr>
            <a:picLocks noChangeAspect="1"/>
          </p:cNvPicPr>
          <p:nvPr/>
        </p:nvPicPr>
        <p:blipFill>
          <a:blip r:embed="rId3"/>
          <a:stretch>
            <a:fillRect/>
          </a:stretch>
        </p:blipFill>
        <p:spPr>
          <a:xfrm>
            <a:off x="8550259" y="3945992"/>
            <a:ext cx="3335839" cy="2144468"/>
          </a:xfrm>
          <a:prstGeom prst="rect">
            <a:avLst/>
          </a:prstGeom>
        </p:spPr>
      </p:pic>
    </p:spTree>
    <p:extLst>
      <p:ext uri="{BB962C8B-B14F-4D97-AF65-F5344CB8AC3E}">
        <p14:creationId xmlns:p14="http://schemas.microsoft.com/office/powerpoint/2010/main" val="1145989489"/>
      </p:ext>
    </p:extLst>
  </p:cSld>
  <p:clrMapOvr>
    <a:masterClrMapping/>
  </p:clrMapOvr>
  <mc:AlternateContent xmlns:mc="http://schemas.openxmlformats.org/markup-compatibility/2006" xmlns:p14="http://schemas.microsoft.com/office/powerpoint/2010/main">
    <mc:Choice Requires="p14">
      <p:transition spd="slow" p14:dur="2000" advTm="499052"/>
    </mc:Choice>
    <mc:Fallback xmlns="">
      <p:transition spd="slow" advTm="4990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542" y="78134"/>
            <a:ext cx="550249" cy="626094"/>
          </a:xfrm>
          <a:prstGeom prst="rect">
            <a:avLst/>
          </a:prstGeom>
        </p:spPr>
      </p:pic>
      <p:sp>
        <p:nvSpPr>
          <p:cNvPr id="8" name="Rectangle 7"/>
          <p:cNvSpPr/>
          <p:nvPr/>
        </p:nvSpPr>
        <p:spPr>
          <a:xfrm>
            <a:off x="717791" y="304118"/>
            <a:ext cx="5182130" cy="400110"/>
          </a:xfrm>
          <a:prstGeom prst="rect">
            <a:avLst/>
          </a:prstGeom>
        </p:spPr>
        <p:txBody>
          <a:bodyPr wrap="square">
            <a:spAutoFit/>
          </a:bodyPr>
          <a:lstStyle/>
          <a:p>
            <a:r>
              <a:rPr lang="en-US" sz="2000">
                <a:solidFill>
                  <a:srgbClr val="BC8F09"/>
                </a:solidFill>
                <a:latin typeface="Minion Pro Cond" panose="02040706060201020203" pitchFamily="18" charset="0"/>
                <a:ea typeface="Minion Pro Cond" panose="02040706060201020203" pitchFamily="18" charset="0"/>
                <a:cs typeface="Minion Pro Cond" panose="02040706060201020203" pitchFamily="18" charset="0"/>
              </a:rPr>
              <a:t>Southend High School for Girls</a:t>
            </a:r>
            <a:endParaRPr lang="en-GB" sz="2000"/>
          </a:p>
        </p:txBody>
      </p:sp>
      <p:cxnSp>
        <p:nvCxnSpPr>
          <p:cNvPr id="13" name="Straight Connector 12"/>
          <p:cNvCxnSpPr/>
          <p:nvPr/>
        </p:nvCxnSpPr>
        <p:spPr>
          <a:xfrm flipV="1">
            <a:off x="167542" y="732803"/>
            <a:ext cx="11681558" cy="17866"/>
          </a:xfrm>
          <a:prstGeom prst="line">
            <a:avLst/>
          </a:prstGeom>
          <a:ln>
            <a:solidFill>
              <a:srgbClr val="007360"/>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0" y="6488668"/>
            <a:ext cx="12192000" cy="369332"/>
          </a:xfrm>
          <a:prstGeom prst="rect">
            <a:avLst/>
          </a:prstGeom>
          <a:solidFill>
            <a:srgbClr val="007360"/>
          </a:solidFill>
        </p:spPr>
        <p:txBody>
          <a:bodyPr wrap="square" rtlCol="0">
            <a:spAutoFit/>
          </a:bodyPr>
          <a:lstStyle/>
          <a:p>
            <a:pPr algn="ctr"/>
            <a:r>
              <a:rPr lang="en-GB">
                <a:solidFill>
                  <a:schemeClr val="bg1"/>
                </a:solidFill>
              </a:rPr>
              <a:t>Safe			Happy			Successful</a:t>
            </a:r>
            <a:endParaRPr lang="en-GB" sz="1400">
              <a:solidFill>
                <a:schemeClr val="bg1"/>
              </a:solidFill>
            </a:endParaRPr>
          </a:p>
        </p:txBody>
      </p:sp>
      <p:sp>
        <p:nvSpPr>
          <p:cNvPr id="5" name="Title 4">
            <a:extLst>
              <a:ext uri="{FF2B5EF4-FFF2-40B4-BE49-F238E27FC236}">
                <a16:creationId xmlns:a16="http://schemas.microsoft.com/office/drawing/2014/main" id="{DEB4E3C2-25C9-4083-8DDE-68018C29D325}"/>
              </a:ext>
            </a:extLst>
          </p:cNvPr>
          <p:cNvSpPr>
            <a:spLocks noGrp="1"/>
          </p:cNvSpPr>
          <p:nvPr>
            <p:ph type="title"/>
          </p:nvPr>
        </p:nvSpPr>
        <p:spPr/>
        <p:txBody>
          <a:bodyPr>
            <a:normAutofit fontScale="90000"/>
          </a:bodyPr>
          <a:lstStyle/>
          <a:p>
            <a:br>
              <a:rPr lang="en-GB" sz="5400" dirty="0"/>
            </a:br>
            <a:endParaRPr lang="en-GB" sz="5400" dirty="0"/>
          </a:p>
        </p:txBody>
      </p:sp>
      <p:sp>
        <p:nvSpPr>
          <p:cNvPr id="3" name="Content Placeholder 2">
            <a:extLst>
              <a:ext uri="{FF2B5EF4-FFF2-40B4-BE49-F238E27FC236}">
                <a16:creationId xmlns:a16="http://schemas.microsoft.com/office/drawing/2014/main" id="{3967A37E-026B-4594-8A90-630E634EC25F}"/>
              </a:ext>
            </a:extLst>
          </p:cNvPr>
          <p:cNvSpPr>
            <a:spLocks noGrp="1"/>
          </p:cNvSpPr>
          <p:nvPr>
            <p:ph idx="1"/>
          </p:nvPr>
        </p:nvSpPr>
        <p:spPr>
          <a:xfrm>
            <a:off x="342900" y="878681"/>
            <a:ext cx="11506200" cy="5435535"/>
          </a:xfrm>
        </p:spPr>
        <p:txBody>
          <a:bodyPr>
            <a:normAutofit/>
          </a:bodyPr>
          <a:lstStyle/>
          <a:p>
            <a:pPr marL="0" indent="0" algn="ctr">
              <a:buNone/>
            </a:pPr>
            <a:r>
              <a:rPr lang="en-GB" sz="3200" b="1" dirty="0">
                <a:solidFill>
                  <a:schemeClr val="accent6">
                    <a:lumMod val="75000"/>
                  </a:schemeClr>
                </a:solidFill>
              </a:rPr>
              <a:t>What is a mental health continuum?</a:t>
            </a:r>
          </a:p>
        </p:txBody>
      </p:sp>
      <p:pic>
        <p:nvPicPr>
          <p:cNvPr id="2" name="Picture 1">
            <a:extLst>
              <a:ext uri="{FF2B5EF4-FFF2-40B4-BE49-F238E27FC236}">
                <a16:creationId xmlns:a16="http://schemas.microsoft.com/office/drawing/2014/main" id="{BE092C62-AD8C-23CF-FA9B-14A85F2CD6F8}"/>
              </a:ext>
            </a:extLst>
          </p:cNvPr>
          <p:cNvPicPr>
            <a:picLocks noChangeAspect="1"/>
          </p:cNvPicPr>
          <p:nvPr/>
        </p:nvPicPr>
        <p:blipFill>
          <a:blip r:embed="rId3"/>
          <a:stretch>
            <a:fillRect/>
          </a:stretch>
        </p:blipFill>
        <p:spPr>
          <a:xfrm>
            <a:off x="1301425" y="1342066"/>
            <a:ext cx="9589150" cy="4637253"/>
          </a:xfrm>
          <a:prstGeom prst="rect">
            <a:avLst/>
          </a:prstGeom>
        </p:spPr>
      </p:pic>
      <p:sp>
        <p:nvSpPr>
          <p:cNvPr id="4" name="Rectangle 3">
            <a:extLst>
              <a:ext uri="{FF2B5EF4-FFF2-40B4-BE49-F238E27FC236}">
                <a16:creationId xmlns:a16="http://schemas.microsoft.com/office/drawing/2014/main" id="{59640EA1-D022-BFDB-DDC3-FB73B0049F94}"/>
              </a:ext>
            </a:extLst>
          </p:cNvPr>
          <p:cNvSpPr/>
          <p:nvPr/>
        </p:nvSpPr>
        <p:spPr>
          <a:xfrm>
            <a:off x="3832261" y="4082816"/>
            <a:ext cx="914400" cy="252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3074801"/>
      </p:ext>
    </p:extLst>
  </p:cSld>
  <p:clrMapOvr>
    <a:masterClrMapping/>
  </p:clrMapOvr>
  <mc:AlternateContent xmlns:mc="http://schemas.openxmlformats.org/markup-compatibility/2006" xmlns:p14="http://schemas.microsoft.com/office/powerpoint/2010/main">
    <mc:Choice Requires="p14">
      <p:transition spd="slow" p14:dur="2000" advTm="499052"/>
    </mc:Choice>
    <mc:Fallback xmlns="">
      <p:transition spd="slow" advTm="4990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542" y="78134"/>
            <a:ext cx="550249" cy="626094"/>
          </a:xfrm>
          <a:prstGeom prst="rect">
            <a:avLst/>
          </a:prstGeom>
        </p:spPr>
      </p:pic>
      <p:sp>
        <p:nvSpPr>
          <p:cNvPr id="8" name="Rectangle 7"/>
          <p:cNvSpPr/>
          <p:nvPr/>
        </p:nvSpPr>
        <p:spPr>
          <a:xfrm>
            <a:off x="717791" y="304118"/>
            <a:ext cx="5182130" cy="400110"/>
          </a:xfrm>
          <a:prstGeom prst="rect">
            <a:avLst/>
          </a:prstGeom>
        </p:spPr>
        <p:txBody>
          <a:bodyPr wrap="square">
            <a:spAutoFit/>
          </a:bodyPr>
          <a:lstStyle/>
          <a:p>
            <a:r>
              <a:rPr lang="en-US" sz="2000">
                <a:solidFill>
                  <a:srgbClr val="BC8F09"/>
                </a:solidFill>
                <a:latin typeface="Minion Pro Cond" panose="02040706060201020203" pitchFamily="18" charset="0"/>
                <a:ea typeface="Minion Pro Cond" panose="02040706060201020203" pitchFamily="18" charset="0"/>
                <a:cs typeface="Minion Pro Cond" panose="02040706060201020203" pitchFamily="18" charset="0"/>
              </a:rPr>
              <a:t>Southend High School for Girls</a:t>
            </a:r>
            <a:endParaRPr lang="en-GB" sz="2000"/>
          </a:p>
        </p:txBody>
      </p:sp>
      <p:cxnSp>
        <p:nvCxnSpPr>
          <p:cNvPr id="13" name="Straight Connector 12"/>
          <p:cNvCxnSpPr/>
          <p:nvPr/>
        </p:nvCxnSpPr>
        <p:spPr>
          <a:xfrm flipV="1">
            <a:off x="167542" y="732803"/>
            <a:ext cx="11681558" cy="17866"/>
          </a:xfrm>
          <a:prstGeom prst="line">
            <a:avLst/>
          </a:prstGeom>
          <a:ln>
            <a:solidFill>
              <a:srgbClr val="007360"/>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0" y="6488668"/>
            <a:ext cx="12192000" cy="369332"/>
          </a:xfrm>
          <a:prstGeom prst="rect">
            <a:avLst/>
          </a:prstGeom>
          <a:solidFill>
            <a:srgbClr val="007360"/>
          </a:solidFill>
        </p:spPr>
        <p:txBody>
          <a:bodyPr wrap="square" rtlCol="0">
            <a:spAutoFit/>
          </a:bodyPr>
          <a:lstStyle/>
          <a:p>
            <a:pPr algn="ctr"/>
            <a:r>
              <a:rPr lang="en-GB">
                <a:solidFill>
                  <a:schemeClr val="bg1"/>
                </a:solidFill>
              </a:rPr>
              <a:t>Safe			Happy			Successful</a:t>
            </a:r>
            <a:endParaRPr lang="en-GB" sz="1400">
              <a:solidFill>
                <a:schemeClr val="bg1"/>
              </a:solidFill>
            </a:endParaRPr>
          </a:p>
        </p:txBody>
      </p:sp>
      <p:sp>
        <p:nvSpPr>
          <p:cNvPr id="5" name="Title 4">
            <a:extLst>
              <a:ext uri="{FF2B5EF4-FFF2-40B4-BE49-F238E27FC236}">
                <a16:creationId xmlns:a16="http://schemas.microsoft.com/office/drawing/2014/main" id="{DEB4E3C2-25C9-4083-8DDE-68018C29D325}"/>
              </a:ext>
            </a:extLst>
          </p:cNvPr>
          <p:cNvSpPr>
            <a:spLocks noGrp="1"/>
          </p:cNvSpPr>
          <p:nvPr>
            <p:ph type="title"/>
          </p:nvPr>
        </p:nvSpPr>
        <p:spPr/>
        <p:txBody>
          <a:bodyPr>
            <a:normAutofit fontScale="90000"/>
          </a:bodyPr>
          <a:lstStyle/>
          <a:p>
            <a:br>
              <a:rPr lang="en-GB" sz="5400" dirty="0"/>
            </a:br>
            <a:endParaRPr lang="en-GB" sz="5400" dirty="0"/>
          </a:p>
        </p:txBody>
      </p:sp>
      <p:pic>
        <p:nvPicPr>
          <p:cNvPr id="1026" name="Picture 2" descr="Image preview">
            <a:extLst>
              <a:ext uri="{FF2B5EF4-FFF2-40B4-BE49-F238E27FC236}">
                <a16:creationId xmlns:a16="http://schemas.microsoft.com/office/drawing/2014/main" id="{4FC534B4-D780-6C9D-3893-BA7C3C24E2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453" y="1914009"/>
            <a:ext cx="11901093" cy="4351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7A5F6A-D21E-191C-81D4-AC47F39ABA23}"/>
              </a:ext>
            </a:extLst>
          </p:cNvPr>
          <p:cNvSpPr txBox="1"/>
          <p:nvPr/>
        </p:nvSpPr>
        <p:spPr>
          <a:xfrm>
            <a:off x="588818" y="905857"/>
            <a:ext cx="10397513" cy="1569660"/>
          </a:xfrm>
          <a:prstGeom prst="rect">
            <a:avLst/>
          </a:prstGeom>
          <a:noFill/>
        </p:spPr>
        <p:txBody>
          <a:bodyPr wrap="square" rtlCol="0">
            <a:spAutoFit/>
          </a:bodyPr>
          <a:lstStyle/>
          <a:p>
            <a:pPr algn="ctr"/>
            <a:r>
              <a:rPr lang="en-GB" sz="4800" dirty="0"/>
              <a:t>How can I keep mentally healthy?</a:t>
            </a:r>
          </a:p>
          <a:p>
            <a:pPr algn="ctr"/>
            <a:r>
              <a:rPr lang="en-GB" sz="4800" dirty="0"/>
              <a:t>5 ways to well-being</a:t>
            </a:r>
          </a:p>
        </p:txBody>
      </p:sp>
    </p:spTree>
    <p:extLst>
      <p:ext uri="{BB962C8B-B14F-4D97-AF65-F5344CB8AC3E}">
        <p14:creationId xmlns:p14="http://schemas.microsoft.com/office/powerpoint/2010/main" val="1144685477"/>
      </p:ext>
    </p:extLst>
  </p:cSld>
  <p:clrMapOvr>
    <a:masterClrMapping/>
  </p:clrMapOvr>
  <mc:AlternateContent xmlns:mc="http://schemas.openxmlformats.org/markup-compatibility/2006" xmlns:p14="http://schemas.microsoft.com/office/powerpoint/2010/main">
    <mc:Choice Requires="p14">
      <p:transition spd="slow" p14:dur="2000" advTm="499052"/>
    </mc:Choice>
    <mc:Fallback xmlns="">
      <p:transition spd="slow" advTm="49905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A1EE7A27875742BC5F03DEAAB9971F" ma:contentTypeVersion="7" ma:contentTypeDescription="Create a new document." ma:contentTypeScope="" ma:versionID="8829dfd28c9a09566e835323a623f9c6">
  <xsd:schema xmlns:xsd="http://www.w3.org/2001/XMLSchema" xmlns:xs="http://www.w3.org/2001/XMLSchema" xmlns:p="http://schemas.microsoft.com/office/2006/metadata/properties" xmlns:ns3="86d27ec0-80d5-40c8-af70-6acb505d62a2" xmlns:ns4="4adcca35-5adb-471d-90a1-749485867a2e" targetNamespace="http://schemas.microsoft.com/office/2006/metadata/properties" ma:root="true" ma:fieldsID="ab21d5249901c26b254b2c641cd91541" ns3:_="" ns4:_="">
    <xsd:import namespace="86d27ec0-80d5-40c8-af70-6acb505d62a2"/>
    <xsd:import namespace="4adcca35-5adb-471d-90a1-749485867a2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27ec0-80d5-40c8-af70-6acb505d6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dcca35-5adb-471d-90a1-749485867a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DDF2B4-E14B-4FC1-B262-052507754557}">
  <ds:schemaRefs>
    <ds:schemaRef ds:uri="http://schemas.microsoft.com/sharepoint/v3/contenttype/forms"/>
  </ds:schemaRefs>
</ds:datastoreItem>
</file>

<file path=customXml/itemProps2.xml><?xml version="1.0" encoding="utf-8"?>
<ds:datastoreItem xmlns:ds="http://schemas.openxmlformats.org/officeDocument/2006/customXml" ds:itemID="{0AAAD169-7F15-44AE-9116-4BD3270E6766}">
  <ds:schemaRefs>
    <ds:schemaRef ds:uri="4adcca35-5adb-471d-90a1-749485867a2e"/>
    <ds:schemaRef ds:uri="86d27ec0-80d5-40c8-af70-6acb505d62a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C3F154F-D4F5-43D1-9A49-035C2EBCECC4}">
  <ds:schemaRefs>
    <ds:schemaRef ds:uri="4adcca35-5adb-471d-90a1-749485867a2e"/>
    <ds:schemaRef ds:uri="86d27ec0-80d5-40c8-af70-6acb505d62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494</TotalTime>
  <Words>546</Words>
  <Application>Microsoft Office PowerPoint</Application>
  <PresentationFormat>Widescreen</PresentationFormat>
  <Paragraphs>102</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Minion Pro</vt:lpstr>
      <vt:lpstr>Minion Pro Cond</vt:lpstr>
      <vt:lpstr>Montserrat</vt:lpstr>
      <vt:lpstr>Raleway</vt:lpstr>
      <vt:lpstr>ReithSans</vt:lpstr>
      <vt:lpstr>Office Theme</vt:lpstr>
      <vt:lpstr> </vt:lpstr>
      <vt:lpstr>PowerPoint Presentation</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32 - Campaigning for Change (yourjourneyoflife.co.uk)</dc:title>
  <dc:creator>Jo Neill</dc:creator>
  <cp:lastModifiedBy>Helene Marcel</cp:lastModifiedBy>
  <cp:revision>30</cp:revision>
  <dcterms:created xsi:type="dcterms:W3CDTF">2021-10-04T11:10:15Z</dcterms:created>
  <dcterms:modified xsi:type="dcterms:W3CDTF">2022-10-08T15:34:34Z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0x010100ACA1EE7A27875742BC5F03DEAAB9971F</vt:lpwstr>
  </property>
</Properties>
</file>